
<file path=[Content_Types].xml><?xml version="1.0" encoding="utf-8"?>
<Types xmlns="http://schemas.openxmlformats.org/package/2006/content-types"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35" r:id="rId2"/>
    <p:sldId id="336" r:id="rId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6" autoAdjust="0"/>
    <p:restoredTop sz="95915" autoAdjust="0"/>
  </p:normalViewPr>
  <p:slideViewPr>
    <p:cSldViewPr>
      <p:cViewPr>
        <p:scale>
          <a:sx n="90" d="100"/>
          <a:sy n="90" d="100"/>
        </p:scale>
        <p:origin x="-756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EFBF1-C57F-493D-8428-422C49E0B42D}" type="datetimeFigureOut">
              <a:rPr lang="en-US" smtClean="0"/>
              <a:pPr/>
              <a:t>12/8/16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98DA1-C174-4D21-A04A-561CC2757F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632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25000">
              <a:schemeClr val="bg1"/>
            </a:gs>
            <a:gs pos="100000">
              <a:schemeClr val="bg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721"/>
            <a:ext cx="9143269" cy="51439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597819"/>
            <a:ext cx="3810000" cy="120253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914650"/>
            <a:ext cx="3276600" cy="12573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733800"/>
          </a:xfrm>
        </p:spPr>
        <p:txBody>
          <a:bodyPr/>
          <a:lstStyle>
            <a:lvl1pPr marL="252000" indent="-252000">
              <a:spcAft>
                <a:spcPts val="100"/>
              </a:spcAft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40000" indent="-252000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33800" y="4781550"/>
            <a:ext cx="2057400" cy="2286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4781550"/>
            <a:ext cx="3505200" cy="242888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3950"/>
            <a:ext cx="4038600" cy="3581399"/>
          </a:xfrm>
        </p:spPr>
        <p:txBody>
          <a:bodyPr/>
          <a:lstStyle>
            <a:lvl1pPr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lang="en-US" sz="20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3950"/>
            <a:ext cx="4038600" cy="3581399"/>
          </a:xfrm>
        </p:spPr>
        <p:txBody>
          <a:bodyPr/>
          <a:lstStyle>
            <a:lvl1pPr>
              <a:defRPr lang="en-US" sz="2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en-US" sz="20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4857750"/>
            <a:ext cx="3886200" cy="242888"/>
          </a:xfrm>
        </p:spPr>
        <p:txBody>
          <a:bodyPr/>
          <a:lstStyle>
            <a:lvl1pPr algn="l">
              <a:defRPr sz="950"/>
            </a:lvl1pPr>
          </a:lstStyle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4812506"/>
            <a:ext cx="2133600" cy="273844"/>
          </a:xfrm>
        </p:spPr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en-US" sz="20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52000" lvl="0" indent="-252000" algn="l" defTabSz="914400" rtl="0" eaLnBrk="1" latinLnBrk="0" hangingPunct="1">
              <a:spcBef>
                <a:spcPct val="20000"/>
              </a:spcBef>
              <a:spcAft>
                <a:spcPts val="1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n-US" smtClean="0"/>
              <a:t>Click to edit Master text styles</a:t>
            </a:r>
          </a:p>
          <a:p>
            <a:pPr marL="252000" lvl="1" indent="-252000" algn="l" defTabSz="914400" rtl="0" eaLnBrk="1" latinLnBrk="0" hangingPunct="1">
              <a:spcBef>
                <a:spcPct val="20000"/>
              </a:spcBef>
              <a:spcAft>
                <a:spcPts val="1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n-US" smtClean="0"/>
              <a:t>Second level</a:t>
            </a:r>
          </a:p>
          <a:p>
            <a:pPr marL="252000" lvl="2" indent="-252000" algn="l" defTabSz="914400" rtl="0" eaLnBrk="1" latinLnBrk="0" hangingPunct="1">
              <a:spcBef>
                <a:spcPct val="20000"/>
              </a:spcBef>
              <a:spcAft>
                <a:spcPts val="1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n-US" smtClean="0"/>
              <a:t>Third level</a:t>
            </a:r>
          </a:p>
          <a:p>
            <a:pPr marL="252000" lvl="3" indent="-252000" algn="l" defTabSz="914400" rtl="0" eaLnBrk="1" latinLnBrk="0" hangingPunct="1">
              <a:spcBef>
                <a:spcPct val="20000"/>
              </a:spcBef>
              <a:spcAft>
                <a:spcPts val="1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n-US" smtClean="0"/>
              <a:t>Fourth level</a:t>
            </a:r>
          </a:p>
          <a:p>
            <a:pPr marL="252000" lvl="4" indent="-252000" algn="l" defTabSz="914400" rtl="0" eaLnBrk="1" latinLnBrk="0" hangingPunct="1">
              <a:spcBef>
                <a:spcPct val="20000"/>
              </a:spcBef>
              <a:spcAft>
                <a:spcPts val="1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25000">
              <a:schemeClr val="bg1"/>
            </a:gs>
            <a:gs pos="100000">
              <a:schemeClr val="bg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op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" y="0"/>
            <a:ext cx="9143997" cy="81301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6893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23950"/>
            <a:ext cx="8229600" cy="34706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4857750"/>
            <a:ext cx="3886200" cy="242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©2016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Doble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Engineering Company. All Rights Reserved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32884-D1EF-4FEC-8281-E066F687EE4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spcBef>
          <a:spcPct val="20000"/>
        </a:spcBef>
        <a:spcAft>
          <a:spcPts val="100"/>
        </a:spcAft>
        <a:buClr>
          <a:schemeClr val="tx2"/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25000">
              <a:schemeClr val="bg1"/>
            </a:gs>
            <a:gs pos="100000">
              <a:schemeClr val="bg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World leader in Power System Protection Testing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71" y="1123950"/>
            <a:ext cx="7449411" cy="263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3665846"/>
            <a:ext cx="857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F6150sv</a:t>
            </a:r>
            <a:r>
              <a:rPr lang="en-US" dirty="0" smtClean="0"/>
              <a:t> </a:t>
            </a:r>
            <a:r>
              <a:rPr lang="en-US" i="1" dirty="0" smtClean="0"/>
              <a:t>power system simulator tests IEC 61850-based systems and conventional systems</a:t>
            </a:r>
            <a:endParaRPr lang="en-US" i="1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3943350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 voltage source: 75V, 150V; 300V </a:t>
            </a:r>
            <a:r>
              <a:rPr lang="en-US" dirty="0" err="1" smtClean="0"/>
              <a:t>ph</a:t>
            </a:r>
            <a:endParaRPr lang="en-US" dirty="0" smtClean="0"/>
          </a:p>
          <a:p>
            <a:r>
              <a:rPr lang="en-US" dirty="0"/>
              <a:t>c</a:t>
            </a:r>
            <a:r>
              <a:rPr lang="en-US" dirty="0" smtClean="0"/>
              <a:t>onvertible to </a:t>
            </a:r>
            <a:r>
              <a:rPr lang="en-US" dirty="0" smtClean="0"/>
              <a:t>currents:  </a:t>
            </a:r>
            <a:r>
              <a:rPr lang="en-US" dirty="0" smtClean="0"/>
              <a:t>0.5A, 1A, </a:t>
            </a:r>
            <a:r>
              <a:rPr lang="en-US" dirty="0" smtClean="0"/>
              <a:t>1.5A,</a:t>
            </a:r>
          </a:p>
          <a:p>
            <a:pPr marL="627063" indent="-627063"/>
            <a:r>
              <a:rPr lang="en-US" dirty="0" smtClean="0"/>
              <a:t>                          up </a:t>
            </a:r>
            <a:r>
              <a:rPr lang="en-US" dirty="0" smtClean="0"/>
              <a:t>to 3A 3ph,  or 9A </a:t>
            </a:r>
            <a:r>
              <a:rPr lang="en-US" dirty="0" smtClean="0"/>
              <a:t>1ph</a:t>
            </a: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4648200" y="4171950"/>
            <a:ext cx="36308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6 current sources: 8.75A, 17.5A, </a:t>
            </a:r>
            <a:r>
              <a:rPr lang="en-US" dirty="0" smtClean="0"/>
              <a:t>35A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up </a:t>
            </a:r>
            <a:r>
              <a:rPr lang="en-US" dirty="0"/>
              <a:t>to 70A 3ph, or 210 A 1ph</a:t>
            </a:r>
            <a:endParaRPr lang="en-US" sz="2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783894"/>
            <a:ext cx="8229600" cy="381000"/>
          </a:xfrm>
        </p:spPr>
        <p:txBody>
          <a:bodyPr/>
          <a:lstStyle/>
          <a:p>
            <a:pPr marL="0" indent="0">
              <a:buNone/>
            </a:pPr>
            <a:r>
              <a:rPr lang="en-US" sz="2000" i="1" dirty="0" smtClean="0"/>
              <a:t>Testing tools for IEC 61850-based </a:t>
            </a:r>
            <a:r>
              <a:rPr lang="en-US" sz="2000" i="1" dirty="0" smtClean="0"/>
              <a:t>protection, automation &amp; control systems</a:t>
            </a:r>
            <a:endParaRPr lang="en-US" sz="2000" i="1" dirty="0"/>
          </a:p>
        </p:txBody>
      </p:sp>
      <p:sp>
        <p:nvSpPr>
          <p:cNvPr id="6" name="Rectangle 5"/>
          <p:cNvSpPr/>
          <p:nvPr/>
        </p:nvSpPr>
        <p:spPr>
          <a:xfrm>
            <a:off x="4648200" y="3943350"/>
            <a:ext cx="4364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Up to 1024 GOOSE signal inputs and outputs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48200" y="4717018"/>
            <a:ext cx="26709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8 logic  </a:t>
            </a:r>
            <a:r>
              <a:rPr lang="en-US" dirty="0"/>
              <a:t>inputs and outputs</a:t>
            </a:r>
          </a:p>
        </p:txBody>
      </p:sp>
      <p:sp>
        <p:nvSpPr>
          <p:cNvPr id="9" name="Rectangle 8"/>
          <p:cNvSpPr/>
          <p:nvPr/>
        </p:nvSpPr>
        <p:spPr>
          <a:xfrm>
            <a:off x="590067" y="4717018"/>
            <a:ext cx="34273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Battery </a:t>
            </a:r>
            <a:r>
              <a:rPr lang="en-US" dirty="0" smtClean="0"/>
              <a:t>simulator </a:t>
            </a:r>
            <a:r>
              <a:rPr lang="en-US" dirty="0"/>
              <a:t>– up to 300 </a:t>
            </a:r>
            <a:r>
              <a:rPr lang="en-US" dirty="0" err="1"/>
              <a:t>Vdc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388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25000">
              <a:schemeClr val="bg1"/>
            </a:gs>
            <a:gs pos="100000">
              <a:schemeClr val="bg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World leader in Power System Protection Testing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721" y="4146456"/>
            <a:ext cx="1939183" cy="787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895350"/>
            <a:ext cx="243288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812466" y="2495550"/>
            <a:ext cx="3276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F6300e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200" dirty="0" smtClean="0"/>
              <a:t>&amp;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F6350e</a:t>
            </a:r>
            <a:r>
              <a:rPr lang="en-US" sz="1400" b="1" dirty="0" smtClean="0"/>
              <a:t> </a:t>
            </a:r>
            <a:r>
              <a:rPr lang="en-US" sz="1600" dirty="0" smtClean="0"/>
              <a:t>enhanced</a:t>
            </a:r>
            <a:r>
              <a:rPr lang="en-US" sz="1200" dirty="0" smtClean="0"/>
              <a:t> </a:t>
            </a:r>
            <a:r>
              <a:rPr lang="en-US" sz="1600" dirty="0" smtClean="0"/>
              <a:t>amplifiers </a:t>
            </a:r>
          </a:p>
          <a:p>
            <a:r>
              <a:rPr lang="en-US" sz="1600" dirty="0" smtClean="0"/>
              <a:t>for high power </a:t>
            </a:r>
            <a:r>
              <a:rPr lang="en-US" sz="1600" dirty="0"/>
              <a:t>protection </a:t>
            </a:r>
            <a:r>
              <a:rPr lang="en-US" sz="1600" dirty="0" smtClean="0"/>
              <a:t>testing. Provides additional current</a:t>
            </a:r>
            <a:r>
              <a:rPr lang="en-US" sz="1000" dirty="0" smtClean="0"/>
              <a:t> &amp; </a:t>
            </a:r>
            <a:r>
              <a:rPr lang="en-US" sz="1600" dirty="0" smtClean="0"/>
              <a:t>voltage sources, for </a:t>
            </a:r>
            <a:r>
              <a:rPr lang="en-US" sz="1600" dirty="0"/>
              <a:t>critical high burden relay </a:t>
            </a:r>
            <a:r>
              <a:rPr lang="en-US" sz="1600" dirty="0" smtClean="0"/>
              <a:t>testing and  system </a:t>
            </a:r>
            <a:r>
              <a:rPr lang="en-US" sz="1600" dirty="0"/>
              <a:t>modeling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166048" y="2952750"/>
            <a:ext cx="3048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Protection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Suite </a:t>
            </a:r>
            <a:r>
              <a:rPr lang="en-US" sz="1600" dirty="0"/>
              <a:t>software </a:t>
            </a:r>
            <a:endParaRPr lang="en-US" sz="1600" dirty="0" smtClean="0"/>
          </a:p>
          <a:p>
            <a:r>
              <a:rPr lang="en-US" sz="1600" dirty="0" smtClean="0"/>
              <a:t>C</a:t>
            </a:r>
            <a:r>
              <a:rPr lang="en-US" sz="1600" dirty="0" smtClean="0"/>
              <a:t>omplete</a:t>
            </a:r>
            <a:r>
              <a:rPr lang="en-US" sz="1600" dirty="0"/>
              <a:t>, no-compromise, protection testing solution. </a:t>
            </a:r>
            <a:r>
              <a:rPr lang="en-US" sz="1600" dirty="0" smtClean="0"/>
              <a:t>Automated </a:t>
            </a:r>
            <a:r>
              <a:rPr lang="en-US" sz="1600" dirty="0"/>
              <a:t>tests for protection-scheme verification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52550"/>
            <a:ext cx="2053823" cy="1680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13564" y="3462484"/>
            <a:ext cx="2167288" cy="1395266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5867400" y="3888416"/>
            <a:ext cx="3048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F6TesT</a:t>
            </a:r>
            <a:r>
              <a:rPr lang="en-US" sz="1600" dirty="0"/>
              <a:t> advanced visual </a:t>
            </a:r>
            <a:r>
              <a:rPr lang="en-US" sz="1600" dirty="0" smtClean="0"/>
              <a:t>software</a:t>
            </a:r>
            <a:endParaRPr lang="en-US" sz="1600" dirty="0"/>
          </a:p>
          <a:p>
            <a:r>
              <a:rPr lang="en-US" sz="1600" dirty="0" smtClean="0"/>
              <a:t>Test </a:t>
            </a:r>
            <a:r>
              <a:rPr lang="en-US" sz="1600" dirty="0" smtClean="0"/>
              <a:t>complex </a:t>
            </a:r>
            <a:r>
              <a:rPr lang="en-US" sz="1600" dirty="0"/>
              <a:t>protection </a:t>
            </a:r>
            <a:r>
              <a:rPr lang="en-US" sz="1600" dirty="0" smtClean="0"/>
              <a:t>functions like differential, impedance</a:t>
            </a:r>
            <a:r>
              <a:rPr lang="en-US" sz="1600" dirty="0" smtClean="0"/>
              <a:t>, </a:t>
            </a:r>
            <a:r>
              <a:rPr lang="en-US" sz="1600" dirty="0" smtClean="0"/>
              <a:t>power swing, and more</a:t>
            </a:r>
            <a:endParaRPr lang="en-US" sz="1600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345" y="2581816"/>
            <a:ext cx="1046855" cy="59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265717"/>
            <a:ext cx="895443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22645"/>
            <a:ext cx="1328336" cy="28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81000" y="4255353"/>
            <a:ext cx="152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F6011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dirty="0"/>
              <a:t>Mobile Control Panel </a:t>
            </a:r>
            <a:r>
              <a:rPr lang="en-US" sz="1400" dirty="0"/>
              <a:t>Application</a:t>
            </a:r>
            <a:endParaRPr lang="en-US" sz="1600" dirty="0"/>
          </a:p>
        </p:txBody>
      </p:sp>
      <p:sp>
        <p:nvSpPr>
          <p:cNvPr id="19" name="Rectangle 18"/>
          <p:cNvSpPr/>
          <p:nvPr/>
        </p:nvSpPr>
        <p:spPr>
          <a:xfrm>
            <a:off x="4093534" y="1428750"/>
            <a:ext cx="124119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F6080</a:t>
            </a:r>
            <a:r>
              <a:rPr lang="en-US" sz="1600" dirty="0"/>
              <a:t> Field Calibration Unit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823854" y="2495550"/>
            <a:ext cx="135774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F6051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r>
              <a:rPr lang="en-US" sz="1400" dirty="0" smtClean="0"/>
              <a:t>IRIG-B to GPS </a:t>
            </a:r>
            <a:r>
              <a:rPr lang="en-US" sz="1400" dirty="0" smtClean="0"/>
              <a:t>converter</a:t>
            </a:r>
            <a:endParaRPr lang="en-US" sz="1400" dirty="0"/>
          </a:p>
        </p:txBody>
      </p:sp>
      <p:sp>
        <p:nvSpPr>
          <p:cNvPr id="21" name="Rectangle 20"/>
          <p:cNvSpPr/>
          <p:nvPr/>
        </p:nvSpPr>
        <p:spPr>
          <a:xfrm>
            <a:off x="2514600" y="1819930"/>
            <a:ext cx="17526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F6052</a:t>
            </a:r>
            <a:r>
              <a:rPr lang="en-US" sz="1600" dirty="0" smtClean="0"/>
              <a:t> universal time </a:t>
            </a:r>
            <a:r>
              <a:rPr lang="en-US" sz="1600" dirty="0" smtClean="0"/>
              <a:t>synchronizer</a:t>
            </a:r>
            <a:endParaRPr lang="en-US" sz="1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4800" y="742950"/>
            <a:ext cx="5388324" cy="638175"/>
          </a:xfrm>
        </p:spPr>
        <p:txBody>
          <a:bodyPr/>
          <a:lstStyle/>
          <a:p>
            <a:pPr marL="0" indent="0">
              <a:buNone/>
            </a:pP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Ensure </a:t>
            </a:r>
            <a:r>
              <a:rPr lang="en-US" sz="1800" i="1" dirty="0">
                <a:solidFill>
                  <a:schemeClr val="tx2">
                    <a:lumMod val="75000"/>
                  </a:schemeClr>
                </a:solidFill>
              </a:rPr>
              <a:t>protection system performance through testing, data management and compliance reporting solutions</a:t>
            </a:r>
          </a:p>
          <a:p>
            <a:pPr marL="0" indent="0">
              <a:buNone/>
            </a:pPr>
            <a:endParaRPr lang="en-US" sz="11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7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Doble2">
      <a:dk1>
        <a:sysClr val="windowText" lastClr="000000"/>
      </a:dk1>
      <a:lt1>
        <a:sysClr val="window" lastClr="FFFFFF"/>
      </a:lt1>
      <a:dk2>
        <a:srgbClr val="005DAA"/>
      </a:dk2>
      <a:lt2>
        <a:srgbClr val="EEECE1"/>
      </a:lt2>
      <a:accent1>
        <a:srgbClr val="7F7F7F"/>
      </a:accent1>
      <a:accent2>
        <a:srgbClr val="005DAA"/>
      </a:accent2>
      <a:accent3>
        <a:srgbClr val="FFCF06"/>
      </a:accent3>
      <a:accent4>
        <a:srgbClr val="BFBFBF"/>
      </a:accent4>
      <a:accent5>
        <a:srgbClr val="D8D8D8"/>
      </a:accent5>
      <a:accent6>
        <a:srgbClr val="F580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oble ppt template (4)" id="{6136DEE5-FD68-4231-B0C7-8477D38644C8}" vid="{33A27AB7-4187-4936-B529-2E0052757A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8319B25-526D-467F-B7E1-8719D041D8AE}"/>
</file>

<file path=customXml/itemProps2.xml><?xml version="1.0" encoding="utf-8"?>
<ds:datastoreItem xmlns:ds="http://schemas.openxmlformats.org/officeDocument/2006/customXml" ds:itemID="{22A7AF31-2115-4C89-8D73-FF8F0426EAF7}"/>
</file>

<file path=customXml/itemProps3.xml><?xml version="1.0" encoding="utf-8"?>
<ds:datastoreItem xmlns:ds="http://schemas.openxmlformats.org/officeDocument/2006/customXml" ds:itemID="{C4ABFF4E-F55F-45C0-B037-5008A6B4B00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12628</TotalTime>
  <Words>196</Words>
  <Application>Microsoft Office PowerPoint</Application>
  <PresentationFormat>On-screen Show (16:9)</PresentationFormat>
  <Paragraphs>24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World leader in Power System Protection Testing</vt:lpstr>
      <vt:lpstr>World leader in Power System Protection Testing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Kerry Donohue</dc:creator>
  <cp:lastModifiedBy>Jun Verzosa</cp:lastModifiedBy>
  <cp:revision>235</cp:revision>
  <dcterms:created xsi:type="dcterms:W3CDTF">2016-02-02T20:48:54Z</dcterms:created>
  <dcterms:modified xsi:type="dcterms:W3CDTF">2016-08-12T23:25:00Z</dcterms:modified>
</cp:coreProperties>
</file>