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Default Extension="emf" ContentType="image/x-emf"/>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Default Extension="wdp" ContentType="image/vnd.ms-photo"/>
  <Override PartName="/ppt/slides/slide11.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Default Extension="mp4" ContentType="video/mp4"/>
  <Default Extension="jpg" ContentType="image/jpeg"/>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416" r:id="rId3"/>
    <p:sldId id="449" r:id="rId4"/>
    <p:sldId id="450" r:id="rId5"/>
    <p:sldId id="451" r:id="rId6"/>
    <p:sldId id="456" r:id="rId7"/>
    <p:sldId id="452" r:id="rId8"/>
    <p:sldId id="457" r:id="rId9"/>
    <p:sldId id="453" r:id="rId10"/>
    <p:sldId id="458" r:id="rId11"/>
    <p:sldId id="459" r:id="rId12"/>
    <p:sldId id="460" r:id="rId13"/>
    <p:sldId id="461" r:id="rId14"/>
    <p:sldId id="462" r:id="rId15"/>
    <p:sldId id="463" r:id="rId16"/>
    <p:sldId id="464" r:id="rId17"/>
    <p:sldId id="32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yprian Peters" initials="CP" lastIdx="1" clrIdx="0">
    <p:extLst>
      <p:ext uri="{19B8F6BF-5375-455C-9EA6-DF929625EA0E}">
        <p15:presenceInfo xmlns:p15="http://schemas.microsoft.com/office/powerpoint/2012/main" userId="Cyprian Peter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F"/>
    <a:srgbClr val="3FAFEE"/>
    <a:srgbClr val="333333"/>
    <a:srgbClr val="0F6FAC"/>
    <a:srgbClr val="DAE9F6"/>
    <a:srgbClr val="1180C5"/>
    <a:srgbClr val="B1D0E9"/>
    <a:srgbClr val="E7F0F9"/>
    <a:srgbClr val="D0E2F0"/>
    <a:srgbClr val="A7C9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5408" autoAdjust="0"/>
  </p:normalViewPr>
  <p:slideViewPr>
    <p:cSldViewPr snapToGrid="0">
      <p:cViewPr varScale="1">
        <p:scale>
          <a:sx n="87" d="100"/>
          <a:sy n="87" d="100"/>
        </p:scale>
        <p:origin x="1338" y="78"/>
      </p:cViewPr>
      <p:guideLst/>
    </p:cSldViewPr>
  </p:slideViewPr>
  <p:notesTextViewPr>
    <p:cViewPr>
      <p:scale>
        <a:sx n="3" d="2"/>
        <a:sy n="3" d="2"/>
      </p:scale>
      <p:origin x="0" y="0"/>
    </p:cViewPr>
  </p:notesTextViewPr>
  <p:notesViewPr>
    <p:cSldViewPr snapToGrid="0">
      <p:cViewPr varScale="1">
        <p:scale>
          <a:sx n="88" d="100"/>
          <a:sy n="88" d="100"/>
        </p:scale>
        <p:origin x="3822"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8CA6C7-561D-43E4-A879-EDF2E936B59E}" type="datetimeFigureOut">
              <a:rPr lang="en-CA" smtClean="0"/>
              <a:t>2018-08-26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929407-4969-410C-BD5B-020FDF9EE522}" type="slidenum">
              <a:rPr lang="en-CA" smtClean="0"/>
              <a:t>‹#›</a:t>
            </a:fld>
            <a:endParaRPr lang="en-CA"/>
          </a:p>
        </p:txBody>
      </p:sp>
    </p:spTree>
    <p:extLst>
      <p:ext uri="{BB962C8B-B14F-4D97-AF65-F5344CB8AC3E}">
        <p14:creationId xmlns:p14="http://schemas.microsoft.com/office/powerpoint/2010/main" val="3972104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4929407-4969-410C-BD5B-020FDF9EE522}" type="slidenum">
              <a:rPr lang="en-CA" smtClean="0"/>
              <a:t>1</a:t>
            </a:fld>
            <a:endParaRPr lang="en-CA"/>
          </a:p>
        </p:txBody>
      </p:sp>
    </p:spTree>
    <p:extLst>
      <p:ext uri="{BB962C8B-B14F-4D97-AF65-F5344CB8AC3E}">
        <p14:creationId xmlns:p14="http://schemas.microsoft.com/office/powerpoint/2010/main" val="40777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ct val="150000"/>
              </a:lnSpc>
              <a:spcBef>
                <a:spcPct val="20000"/>
              </a:spcBef>
              <a:buFont typeface="Wingdings" pitchFamily="2" charset="2"/>
              <a:buChar char="q"/>
            </a:pPr>
            <a:endParaRPr lang="en-CA" sz="1200" dirty="0">
              <a:latin typeface="Segoe UI" panose="020B0502040204020203" pitchFamily="34" charset="0"/>
              <a:ea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10"/>
          </p:nvPr>
        </p:nvSpPr>
        <p:spPr/>
        <p:txBody>
          <a:bodyPr/>
          <a:lstStyle/>
          <a:p>
            <a:fld id="{44929407-4969-410C-BD5B-020FDF9EE522}" type="slidenum">
              <a:rPr lang="en-CA" smtClean="0"/>
              <a:t>3</a:t>
            </a:fld>
            <a:endParaRPr lang="en-CA"/>
          </a:p>
        </p:txBody>
      </p:sp>
    </p:spTree>
    <p:extLst>
      <p:ext uri="{BB962C8B-B14F-4D97-AF65-F5344CB8AC3E}">
        <p14:creationId xmlns:p14="http://schemas.microsoft.com/office/powerpoint/2010/main" val="2413130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4929407-4969-410C-BD5B-020FDF9EE522}" type="slidenum">
              <a:rPr lang="en-CA" smtClean="0"/>
              <a:t>4</a:t>
            </a:fld>
            <a:endParaRPr lang="en-CA"/>
          </a:p>
        </p:txBody>
      </p:sp>
    </p:spTree>
    <p:extLst>
      <p:ext uri="{BB962C8B-B14F-4D97-AF65-F5344CB8AC3E}">
        <p14:creationId xmlns:p14="http://schemas.microsoft.com/office/powerpoint/2010/main" val="3511991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5</a:t>
            </a:fld>
            <a:endParaRPr lang="en-CA"/>
          </a:p>
        </p:txBody>
      </p:sp>
    </p:spTree>
    <p:extLst>
      <p:ext uri="{BB962C8B-B14F-4D97-AF65-F5344CB8AC3E}">
        <p14:creationId xmlns:p14="http://schemas.microsoft.com/office/powerpoint/2010/main" val="2500348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6</a:t>
            </a:fld>
            <a:endParaRPr lang="en-CA"/>
          </a:p>
        </p:txBody>
      </p:sp>
    </p:spTree>
    <p:extLst>
      <p:ext uri="{BB962C8B-B14F-4D97-AF65-F5344CB8AC3E}">
        <p14:creationId xmlns:p14="http://schemas.microsoft.com/office/powerpoint/2010/main" val="1818527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7</a:t>
            </a:fld>
            <a:endParaRPr lang="en-CA"/>
          </a:p>
        </p:txBody>
      </p:sp>
    </p:spTree>
    <p:extLst>
      <p:ext uri="{BB962C8B-B14F-4D97-AF65-F5344CB8AC3E}">
        <p14:creationId xmlns:p14="http://schemas.microsoft.com/office/powerpoint/2010/main" val="846263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8</a:t>
            </a:fld>
            <a:endParaRPr lang="en-CA"/>
          </a:p>
        </p:txBody>
      </p:sp>
    </p:spTree>
    <p:extLst>
      <p:ext uri="{BB962C8B-B14F-4D97-AF65-F5344CB8AC3E}">
        <p14:creationId xmlns:p14="http://schemas.microsoft.com/office/powerpoint/2010/main" val="4086683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9</a:t>
            </a:fld>
            <a:endParaRPr lang="en-CA"/>
          </a:p>
        </p:txBody>
      </p:sp>
    </p:spTree>
    <p:extLst>
      <p:ext uri="{BB962C8B-B14F-4D97-AF65-F5344CB8AC3E}">
        <p14:creationId xmlns:p14="http://schemas.microsoft.com/office/powerpoint/2010/main" val="1664695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10</a:t>
            </a:fld>
            <a:endParaRPr lang="en-CA"/>
          </a:p>
        </p:txBody>
      </p:sp>
    </p:spTree>
    <p:extLst>
      <p:ext uri="{BB962C8B-B14F-4D97-AF65-F5344CB8AC3E}">
        <p14:creationId xmlns:p14="http://schemas.microsoft.com/office/powerpoint/2010/main" val="2198756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11</a:t>
            </a:fld>
            <a:endParaRPr lang="en-CA"/>
          </a:p>
        </p:txBody>
      </p:sp>
    </p:spTree>
    <p:extLst>
      <p:ext uri="{BB962C8B-B14F-4D97-AF65-F5344CB8AC3E}">
        <p14:creationId xmlns:p14="http://schemas.microsoft.com/office/powerpoint/2010/main" val="3369485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12</a:t>
            </a:fld>
            <a:endParaRPr lang="en-CA"/>
          </a:p>
        </p:txBody>
      </p:sp>
    </p:spTree>
    <p:extLst>
      <p:ext uri="{BB962C8B-B14F-4D97-AF65-F5344CB8AC3E}">
        <p14:creationId xmlns:p14="http://schemas.microsoft.com/office/powerpoint/2010/main" val="3525324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13</a:t>
            </a:fld>
            <a:endParaRPr lang="en-CA"/>
          </a:p>
        </p:txBody>
      </p:sp>
    </p:spTree>
    <p:extLst>
      <p:ext uri="{BB962C8B-B14F-4D97-AF65-F5344CB8AC3E}">
        <p14:creationId xmlns:p14="http://schemas.microsoft.com/office/powerpoint/2010/main" val="1471376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14</a:t>
            </a:fld>
            <a:endParaRPr lang="en-CA"/>
          </a:p>
        </p:txBody>
      </p:sp>
    </p:spTree>
    <p:extLst>
      <p:ext uri="{BB962C8B-B14F-4D97-AF65-F5344CB8AC3E}">
        <p14:creationId xmlns:p14="http://schemas.microsoft.com/office/powerpoint/2010/main" val="695163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15</a:t>
            </a:fld>
            <a:endParaRPr lang="en-CA"/>
          </a:p>
        </p:txBody>
      </p:sp>
    </p:spTree>
    <p:extLst>
      <p:ext uri="{BB962C8B-B14F-4D97-AF65-F5344CB8AC3E}">
        <p14:creationId xmlns:p14="http://schemas.microsoft.com/office/powerpoint/2010/main" val="1014004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sz="120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16</a:t>
            </a:fld>
            <a:endParaRPr lang="en-CA"/>
          </a:p>
        </p:txBody>
      </p:sp>
    </p:spTree>
    <p:extLst>
      <p:ext uri="{BB962C8B-B14F-4D97-AF65-F5344CB8AC3E}">
        <p14:creationId xmlns:p14="http://schemas.microsoft.com/office/powerpoint/2010/main" val="3871422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CA" baseline="0" dirty="0" smtClean="0"/>
          </a:p>
        </p:txBody>
      </p:sp>
      <p:sp>
        <p:nvSpPr>
          <p:cNvPr id="4" name="Slide Number Placeholder 3"/>
          <p:cNvSpPr>
            <a:spLocks noGrp="1"/>
          </p:cNvSpPr>
          <p:nvPr>
            <p:ph type="sldNum" sz="quarter" idx="10"/>
          </p:nvPr>
        </p:nvSpPr>
        <p:spPr/>
        <p:txBody>
          <a:bodyPr/>
          <a:lstStyle/>
          <a:p>
            <a:fld id="{44929407-4969-410C-BD5B-020FDF9EE522}" type="slidenum">
              <a:rPr lang="en-CA" smtClean="0"/>
              <a:t>17</a:t>
            </a:fld>
            <a:endParaRPr lang="en-CA"/>
          </a:p>
        </p:txBody>
      </p:sp>
    </p:spTree>
    <p:extLst>
      <p:ext uri="{BB962C8B-B14F-4D97-AF65-F5344CB8AC3E}">
        <p14:creationId xmlns:p14="http://schemas.microsoft.com/office/powerpoint/2010/main" val="401889128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r="2283" b="17924"/>
          <a:stretch/>
        </p:blipFill>
        <p:spPr>
          <a:xfrm>
            <a:off x="0" y="0"/>
            <a:ext cx="12187989" cy="6858000"/>
          </a:xfrm>
          <a:prstGeom prst="rect">
            <a:avLst/>
          </a:prstGeom>
        </p:spPr>
      </p:pic>
      <p:sp>
        <p:nvSpPr>
          <p:cNvPr id="43" name="Rectangle 42"/>
          <p:cNvSpPr/>
          <p:nvPr userDrawn="1"/>
        </p:nvSpPr>
        <p:spPr>
          <a:xfrm>
            <a:off x="-4011" y="2691851"/>
            <a:ext cx="12192000" cy="1508105"/>
          </a:xfrm>
          <a:prstGeom prst="rect">
            <a:avLst/>
          </a:prstGeom>
          <a:solidFill>
            <a:srgbClr val="3FAF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userDrawn="1"/>
        </p:nvPicPr>
        <p:blipFill>
          <a:blip r:embed="rId4">
            <a:biLevel thresh="25000"/>
            <a:extLst>
              <a:ext uri="{28A0092B-C50C-407E-A947-70E740481C1C}">
                <a14:useLocalDpi xmlns:a14="http://schemas.microsoft.com/office/drawing/2010/main" val="0"/>
              </a:ext>
            </a:extLst>
          </a:blip>
          <a:stretch>
            <a:fillRect/>
          </a:stretch>
        </p:blipFill>
        <p:spPr>
          <a:xfrm>
            <a:off x="398080" y="5263469"/>
            <a:ext cx="3616956" cy="1317805"/>
          </a:xfrm>
          <a:prstGeom prst="rect">
            <a:avLst/>
          </a:prstGeom>
        </p:spPr>
      </p:pic>
      <p:pic>
        <p:nvPicPr>
          <p:cNvPr id="3" name="Picture 2"/>
          <p:cNvPicPr>
            <a:picLocks noChangeAspect="1"/>
          </p:cNvPicPr>
          <p:nvPr userDrawn="1"/>
        </p:nvPicPr>
        <p:blipFill rotWithShape="1">
          <a:blip r:embed="rId5" cstate="print">
            <a:extLst>
              <a:ext uri="{28A0092B-C50C-407E-A947-70E740481C1C}">
                <a14:useLocalDpi xmlns:a14="http://schemas.microsoft.com/office/drawing/2010/main" val="0"/>
              </a:ext>
            </a:extLst>
          </a:blip>
          <a:srcRect l="37446" t="7134" r="33704" b="3275"/>
          <a:stretch/>
        </p:blipFill>
        <p:spPr>
          <a:xfrm>
            <a:off x="8662737" y="18877"/>
            <a:ext cx="3290685" cy="6812607"/>
          </a:xfrm>
          <a:prstGeom prst="rect">
            <a:avLst/>
          </a:prstGeom>
        </p:spPr>
      </p:pic>
      <p:pic>
        <p:nvPicPr>
          <p:cNvPr id="16" name="Picture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98080" y="276315"/>
            <a:ext cx="1318216" cy="1318216"/>
          </a:xfrm>
          <a:prstGeom prst="rect">
            <a:avLst/>
          </a:prstGeom>
        </p:spPr>
      </p:pic>
      <p:pic>
        <p:nvPicPr>
          <p:cNvPr id="17" name="Picture 1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14376" y="493498"/>
            <a:ext cx="5346650" cy="1510927"/>
          </a:xfrm>
          <a:prstGeom prst="rect">
            <a:avLst/>
          </a:prstGeom>
        </p:spPr>
      </p:pic>
      <p:sp>
        <p:nvSpPr>
          <p:cNvPr id="44" name="TextBox 43"/>
          <p:cNvSpPr txBox="1"/>
          <p:nvPr userDrawn="1"/>
        </p:nvSpPr>
        <p:spPr>
          <a:xfrm>
            <a:off x="82379" y="2691851"/>
            <a:ext cx="8727246" cy="1569660"/>
          </a:xfrm>
          <a:prstGeom prst="rect">
            <a:avLst/>
          </a:prstGeom>
          <a:noFill/>
        </p:spPr>
        <p:txBody>
          <a:bodyPr wrap="square" rtlCol="0">
            <a:spAutoFit/>
          </a:bodyPr>
          <a:lstStyle/>
          <a:p>
            <a:r>
              <a:rPr lang="en-CA" sz="3200" dirty="0" smtClean="0">
                <a:solidFill>
                  <a:schemeClr val="bg1"/>
                </a:solidFill>
                <a:latin typeface="Segoe UI" panose="020B0502040204020203" pitchFamily="34" charset="0"/>
                <a:cs typeface="Segoe UI" panose="020B0502040204020203" pitchFamily="34" charset="0"/>
              </a:rPr>
              <a:t>INTEGRATED TESTING FOR IEC 61850 COMPATIBLE IEDS IN A SIMULATED</a:t>
            </a:r>
            <a:r>
              <a:rPr lang="en-CA" sz="3200" baseline="0" dirty="0" smtClean="0">
                <a:solidFill>
                  <a:schemeClr val="bg1"/>
                </a:solidFill>
                <a:latin typeface="Segoe UI" panose="020B0502040204020203" pitchFamily="34" charset="0"/>
                <a:cs typeface="Segoe UI" panose="020B0502040204020203" pitchFamily="34" charset="0"/>
              </a:rPr>
              <a:t> SMART AUTOMATION SYSTEM</a:t>
            </a:r>
            <a:endParaRPr lang="en-CA" sz="3200" dirty="0" smtClean="0">
              <a:solidFill>
                <a:schemeClr val="bg1"/>
              </a:solidFill>
              <a:latin typeface="Segoe UI" panose="020B0502040204020203" pitchFamily="34" charset="0"/>
              <a:cs typeface="Segoe UI" panose="020B0502040204020203" pitchFamily="34" charset="0"/>
            </a:endParaRPr>
          </a:p>
        </p:txBody>
      </p:sp>
      <p:sp>
        <p:nvSpPr>
          <p:cNvPr id="4" name="TextBox 3"/>
          <p:cNvSpPr txBox="1"/>
          <p:nvPr userDrawn="1"/>
        </p:nvSpPr>
        <p:spPr>
          <a:xfrm>
            <a:off x="7461026" y="493498"/>
            <a:ext cx="508692" cy="369332"/>
          </a:xfrm>
          <a:prstGeom prst="rect">
            <a:avLst/>
          </a:prstGeom>
          <a:noFill/>
        </p:spPr>
        <p:txBody>
          <a:bodyPr wrap="square" rtlCol="0">
            <a:spAutoFit/>
          </a:bodyPr>
          <a:lstStyle/>
          <a:p>
            <a:r>
              <a:rPr lang="en-CA" dirty="0" smtClean="0">
                <a:solidFill>
                  <a:schemeClr val="bg1"/>
                </a:solidFill>
              </a:rPr>
              <a:t>TM</a:t>
            </a:r>
            <a:endParaRPr lang="en-CA" dirty="0">
              <a:solidFill>
                <a:schemeClr val="bg1"/>
              </a:solidFill>
            </a:endParaRPr>
          </a:p>
        </p:txBody>
      </p:sp>
    </p:spTree>
    <p:extLst>
      <p:ext uri="{BB962C8B-B14F-4D97-AF65-F5344CB8AC3E}">
        <p14:creationId xmlns:p14="http://schemas.microsoft.com/office/powerpoint/2010/main" val="14128881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12" name="TextBox 11"/>
          <p:cNvSpPr txBox="1"/>
          <p:nvPr userDrawn="1"/>
        </p:nvSpPr>
        <p:spPr>
          <a:xfrm>
            <a:off x="3081855" y="6457063"/>
            <a:ext cx="8899459" cy="261610"/>
          </a:xfrm>
          <a:prstGeom prst="rect">
            <a:avLst/>
          </a:prstGeom>
          <a:noFill/>
        </p:spPr>
        <p:txBody>
          <a:bodyPr wrap="square" rtlCol="0">
            <a:spAutoFit/>
          </a:bodyPr>
          <a:lstStyle/>
          <a:p>
            <a:r>
              <a:rPr lang="en-CA" sz="1100" b="1" i="1" dirty="0" smtClean="0">
                <a:solidFill>
                  <a:srgbClr val="0F6FAC"/>
                </a:solidFill>
                <a:latin typeface="Segoe UI" panose="020B0502040204020203" pitchFamily="34" charset="0"/>
                <a:cs typeface="Segoe UI" panose="020B0502040204020203" pitchFamily="34" charset="0"/>
              </a:rPr>
              <a:t>Introducing NovaCor™</a:t>
            </a:r>
            <a:r>
              <a:rPr lang="en-CA" sz="1100" b="1" i="1" baseline="0" dirty="0" smtClean="0">
                <a:solidFill>
                  <a:srgbClr val="0F6FAC"/>
                </a:solidFill>
                <a:latin typeface="Segoe UI" panose="020B0502040204020203" pitchFamily="34" charset="0"/>
                <a:cs typeface="Segoe UI" panose="020B0502040204020203" pitchFamily="34" charset="0"/>
              </a:rPr>
              <a:t> – </a:t>
            </a:r>
            <a:r>
              <a:rPr lang="en-CA" sz="1100" b="1" i="1" dirty="0" smtClean="0">
                <a:solidFill>
                  <a:srgbClr val="0F6FAC"/>
                </a:solidFill>
                <a:latin typeface="Segoe UI" panose="020B0502040204020203" pitchFamily="34" charset="0"/>
                <a:cs typeface="Segoe UI" panose="020B0502040204020203" pitchFamily="34" charset="0"/>
              </a:rPr>
              <a:t>the new world</a:t>
            </a:r>
            <a:r>
              <a:rPr lang="en-CA" sz="1100" b="1" i="1" baseline="0" dirty="0" smtClean="0">
                <a:solidFill>
                  <a:srgbClr val="0F6FAC"/>
                </a:solidFill>
                <a:latin typeface="Segoe UI" panose="020B0502040204020203" pitchFamily="34" charset="0"/>
                <a:cs typeface="Segoe UI" panose="020B0502040204020203" pitchFamily="34" charset="0"/>
              </a:rPr>
              <a:t> standard for real time digital power system simulation 		</a:t>
            </a:r>
            <a:fld id="{5672686B-1307-4BE0-AD1B-475F95E8DEC9}" type="datetime3">
              <a:rPr lang="en-CA" sz="800" b="1" i="1" baseline="0" smtClean="0">
                <a:solidFill>
                  <a:schemeClr val="accent1">
                    <a:lumMod val="60000"/>
                    <a:lumOff val="40000"/>
                  </a:schemeClr>
                </a:solidFill>
                <a:latin typeface="Segoe UI" panose="020B0502040204020203" pitchFamily="34" charset="0"/>
                <a:cs typeface="Segoe UI" panose="020B0502040204020203" pitchFamily="34" charset="0"/>
              </a:rPr>
              <a:t>26 August 2018</a:t>
            </a:fld>
            <a:r>
              <a:rPr lang="en-CA" sz="800" b="1" i="1" baseline="0" dirty="0" smtClean="0">
                <a:solidFill>
                  <a:schemeClr val="accent1">
                    <a:lumMod val="60000"/>
                    <a:lumOff val="40000"/>
                  </a:schemeClr>
                </a:solidFill>
                <a:latin typeface="Segoe UI" panose="020B0502040204020203" pitchFamily="34" charset="0"/>
                <a:cs typeface="Segoe UI" panose="020B0502040204020203" pitchFamily="34" charset="0"/>
              </a:rPr>
              <a:t> | Slide </a:t>
            </a:r>
            <a:fld id="{3FB56D12-FA7B-4F23-8C2A-0C2A269F10E8}" type="slidenum">
              <a:rPr lang="en-CA" sz="800" b="1" i="1" baseline="0" smtClean="0">
                <a:solidFill>
                  <a:schemeClr val="accent1">
                    <a:lumMod val="60000"/>
                    <a:lumOff val="40000"/>
                  </a:schemeClr>
                </a:solidFill>
                <a:latin typeface="Segoe UI" panose="020B0502040204020203" pitchFamily="34" charset="0"/>
                <a:cs typeface="Segoe UI" panose="020B0502040204020203" pitchFamily="34" charset="0"/>
              </a:rPr>
              <a:t>‹#›</a:t>
            </a:fld>
            <a:endParaRPr lang="en-CA" sz="800" b="1" i="1" dirty="0">
              <a:solidFill>
                <a:schemeClr val="accent1">
                  <a:lumMod val="60000"/>
                  <a:lumOff val="40000"/>
                </a:schemeClr>
              </a:solidFill>
              <a:latin typeface="Segoe UI" panose="020B0502040204020203" pitchFamily="34" charset="0"/>
              <a:cs typeface="Segoe UI" panose="020B0502040204020203" pitchFamily="34" charset="0"/>
            </a:endParaRPr>
          </a:p>
        </p:txBody>
      </p:sp>
      <p:cxnSp>
        <p:nvCxnSpPr>
          <p:cNvPr id="13" name="Straight Connector 12"/>
          <p:cNvCxnSpPr/>
          <p:nvPr userDrawn="1"/>
        </p:nvCxnSpPr>
        <p:spPr>
          <a:xfrm>
            <a:off x="2089483" y="6440947"/>
            <a:ext cx="10015464" cy="0"/>
          </a:xfrm>
          <a:prstGeom prst="line">
            <a:avLst/>
          </a:prstGeom>
          <a:ln w="28575">
            <a:gradFill flip="none" rotWithShape="1">
              <a:gsLst>
                <a:gs pos="63832">
                  <a:srgbClr val="B1D0E9"/>
                </a:gs>
                <a:gs pos="88457">
                  <a:srgbClr val="DAE9F6"/>
                </a:gs>
                <a:gs pos="0">
                  <a:srgbClr val="006FAF"/>
                </a:gs>
                <a:gs pos="12000">
                  <a:srgbClr val="0F6FAC"/>
                </a:gs>
                <a:gs pos="74000">
                  <a:schemeClr val="accent1">
                    <a:lumMod val="45000"/>
                    <a:lumOff val="55000"/>
                  </a:schemeClr>
                </a:gs>
                <a:gs pos="83000">
                  <a:schemeClr val="accent1">
                    <a:lumMod val="45000"/>
                    <a:lumOff val="55000"/>
                  </a:schemeClr>
                </a:gs>
                <a:gs pos="43000">
                  <a:srgbClr val="6FA8D1"/>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9653" y="6012467"/>
            <a:ext cx="1938310" cy="706206"/>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888" y="71487"/>
            <a:ext cx="1132763" cy="1132763"/>
          </a:xfrm>
          <a:prstGeom prst="rect">
            <a:avLst/>
          </a:prstGeom>
          <a:noFill/>
          <a:ln>
            <a:noFill/>
          </a:ln>
        </p:spPr>
      </p:pic>
      <p:sp>
        <p:nvSpPr>
          <p:cNvPr id="4" name="Freeform 3"/>
          <p:cNvSpPr/>
          <p:nvPr userDrawn="1"/>
        </p:nvSpPr>
        <p:spPr>
          <a:xfrm>
            <a:off x="-13648" y="994193"/>
            <a:ext cx="12201099" cy="578777"/>
          </a:xfrm>
          <a:custGeom>
            <a:avLst/>
            <a:gdLst>
              <a:gd name="connsiteX0" fmla="*/ 0 w 12201099"/>
              <a:gd name="connsiteY0" fmla="*/ 578777 h 578777"/>
              <a:gd name="connsiteX1" fmla="*/ 3630305 w 12201099"/>
              <a:gd name="connsiteY1" fmla="*/ 128401 h 578777"/>
              <a:gd name="connsiteX2" fmla="*/ 12201099 w 12201099"/>
              <a:gd name="connsiteY2" fmla="*/ 60162 h 578777"/>
            </a:gdLst>
            <a:ahLst/>
            <a:cxnLst>
              <a:cxn ang="0">
                <a:pos x="connsiteX0" y="connsiteY0"/>
              </a:cxn>
              <a:cxn ang="0">
                <a:pos x="connsiteX1" y="connsiteY1"/>
              </a:cxn>
              <a:cxn ang="0">
                <a:pos x="connsiteX2" y="connsiteY2"/>
              </a:cxn>
            </a:cxnLst>
            <a:rect l="l" t="t" r="r" b="b"/>
            <a:pathLst>
              <a:path w="12201099" h="578777">
                <a:moveTo>
                  <a:pt x="0" y="578777"/>
                </a:moveTo>
                <a:cubicBezTo>
                  <a:pt x="798394" y="396807"/>
                  <a:pt x="1596789" y="214837"/>
                  <a:pt x="3630305" y="128401"/>
                </a:cubicBezTo>
                <a:cubicBezTo>
                  <a:pt x="5663822" y="41965"/>
                  <a:pt x="10545171" y="-71766"/>
                  <a:pt x="12201099" y="60162"/>
                </a:cubicBezTo>
              </a:path>
            </a:pathLst>
          </a:custGeom>
          <a:noFill/>
          <a:ln w="101600">
            <a:solidFill>
              <a:srgbClr val="3FAF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Freeform 15"/>
          <p:cNvSpPr/>
          <p:nvPr userDrawn="1"/>
        </p:nvSpPr>
        <p:spPr>
          <a:xfrm>
            <a:off x="0" y="1074765"/>
            <a:ext cx="12201099" cy="578777"/>
          </a:xfrm>
          <a:custGeom>
            <a:avLst/>
            <a:gdLst>
              <a:gd name="connsiteX0" fmla="*/ 0 w 12201099"/>
              <a:gd name="connsiteY0" fmla="*/ 578777 h 578777"/>
              <a:gd name="connsiteX1" fmla="*/ 3630305 w 12201099"/>
              <a:gd name="connsiteY1" fmla="*/ 128401 h 578777"/>
              <a:gd name="connsiteX2" fmla="*/ 12201099 w 12201099"/>
              <a:gd name="connsiteY2" fmla="*/ 60162 h 578777"/>
            </a:gdLst>
            <a:ahLst/>
            <a:cxnLst>
              <a:cxn ang="0">
                <a:pos x="connsiteX0" y="connsiteY0"/>
              </a:cxn>
              <a:cxn ang="0">
                <a:pos x="connsiteX1" y="connsiteY1"/>
              </a:cxn>
              <a:cxn ang="0">
                <a:pos x="connsiteX2" y="connsiteY2"/>
              </a:cxn>
            </a:cxnLst>
            <a:rect l="l" t="t" r="r" b="b"/>
            <a:pathLst>
              <a:path w="12201099" h="578777">
                <a:moveTo>
                  <a:pt x="0" y="578777"/>
                </a:moveTo>
                <a:cubicBezTo>
                  <a:pt x="798394" y="396807"/>
                  <a:pt x="1596789" y="214837"/>
                  <a:pt x="3630305" y="128401"/>
                </a:cubicBezTo>
                <a:cubicBezTo>
                  <a:pt x="5663822" y="41965"/>
                  <a:pt x="10545171" y="-71766"/>
                  <a:pt x="12201099" y="60162"/>
                </a:cubicBezTo>
              </a:path>
            </a:pathLst>
          </a:custGeom>
          <a:noFill/>
          <a:ln w="57150">
            <a:solidFill>
              <a:srgbClr val="006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993387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4350D5-57DB-4C74-9901-399684733A47}" type="datetimeFigureOut">
              <a:rPr lang="en-CA" smtClean="0"/>
              <a:t>2018-08-26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2593352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A14350D5-57DB-4C74-9901-399684733A47}" type="datetimeFigureOut">
              <a:rPr lang="en-CA" smtClean="0"/>
              <a:t>2018-08-26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723587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dirty="0" smtClean="0"/>
              <a:t>Click to edit Master title style</a:t>
            </a:r>
            <a:endParaRPr lang="en-CA"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A14350D5-57DB-4C74-9901-399684733A47}" type="datetimeFigureOut">
              <a:rPr lang="en-CA" smtClean="0"/>
              <a:t>2018-08-26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982707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A14350D5-57DB-4C74-9901-399684733A47}" type="datetimeFigureOut">
              <a:rPr lang="en-CA" smtClean="0"/>
              <a:t>2018-08-26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1146386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4350D5-57DB-4C74-9901-399684733A47}" type="datetimeFigureOut">
              <a:rPr lang="en-CA" smtClean="0"/>
              <a:t>2018-08-26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1515818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4350D5-57DB-4C74-9901-399684733A47}" type="datetimeFigureOut">
              <a:rPr lang="en-CA" smtClean="0"/>
              <a:t>2018-08-26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398160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4350D5-57DB-4C74-9901-399684733A47}" type="datetimeFigureOut">
              <a:rPr lang="en-CA" smtClean="0"/>
              <a:t>2018-08-26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101537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A14350D5-57DB-4C74-9901-399684733A47}" type="datetimeFigureOut">
              <a:rPr lang="en-CA" smtClean="0"/>
              <a:t>2018-08-26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799618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A14350D5-57DB-4C74-9901-399684733A47}" type="datetimeFigureOut">
              <a:rPr lang="en-CA" smtClean="0"/>
              <a:t>2018-08-26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AC3EDA4-3B68-48CE-B4A1-A398B73CEAF7}" type="slidenum">
              <a:rPr lang="en-CA" smtClean="0"/>
              <a:t>‹#›</a:t>
            </a:fld>
            <a:endParaRPr lang="en-CA"/>
          </a:p>
        </p:txBody>
      </p:sp>
    </p:spTree>
    <p:extLst>
      <p:ext uri="{BB962C8B-B14F-4D97-AF65-F5344CB8AC3E}">
        <p14:creationId xmlns:p14="http://schemas.microsoft.com/office/powerpoint/2010/main" val="1108170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4350D5-57DB-4C74-9901-399684733A47}" type="datetimeFigureOut">
              <a:rPr lang="en-CA" smtClean="0"/>
              <a:t>2018-08-26</a:t>
            </a:fld>
            <a:endParaRPr lang="en-CA"/>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C3EDA4-3B68-48CE-B4A1-A398B73CEAF7}" type="slidenum">
              <a:rPr lang="en-CA" smtClean="0"/>
              <a:t>‹#›</a:t>
            </a:fld>
            <a:endParaRPr lang="en-CA"/>
          </a:p>
        </p:txBody>
      </p:sp>
    </p:spTree>
    <p:extLst>
      <p:ext uri="{BB962C8B-B14F-4D97-AF65-F5344CB8AC3E}">
        <p14:creationId xmlns:p14="http://schemas.microsoft.com/office/powerpoint/2010/main" val="1132000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2870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7672" y="134353"/>
            <a:ext cx="2316660"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Outline</a:t>
            </a:r>
            <a:endParaRPr lang="en-CA" sz="4800" b="1" dirty="0">
              <a:solidFill>
                <a:srgbClr val="0F6FAC"/>
              </a:solidFill>
              <a:latin typeface="Segoe UI" panose="020B0502040204020203" pitchFamily="34" charset="0"/>
              <a:cs typeface="Segoe UI" panose="020B0502040204020203" pitchFamily="34" charset="0"/>
            </a:endParaRPr>
          </a:p>
        </p:txBody>
      </p:sp>
      <p:sp>
        <p:nvSpPr>
          <p:cNvPr id="3" name="TextBox 2"/>
          <p:cNvSpPr txBox="1"/>
          <p:nvPr/>
        </p:nvSpPr>
        <p:spPr>
          <a:xfrm>
            <a:off x="495758" y="2123922"/>
            <a:ext cx="6334699" cy="3323987"/>
          </a:xfrm>
          <a:prstGeom prst="rect">
            <a:avLst/>
          </a:prstGeom>
          <a:noFill/>
        </p:spPr>
        <p:txBody>
          <a:bodyPr wrap="square" rtlCol="0">
            <a:spAutoFit/>
          </a:bodyPr>
          <a:lstStyle/>
          <a:p>
            <a:pPr algn="ctr">
              <a:lnSpc>
                <a:spcPct val="150000"/>
              </a:lnSpc>
            </a:pPr>
            <a:r>
              <a:rPr lang="en-US" sz="2800" dirty="0" smtClean="0">
                <a:latin typeface="Segoe UI" panose="020B0502040204020203" pitchFamily="34" charset="0"/>
                <a:cs typeface="Segoe UI" panose="020B0502040204020203" pitchFamily="34" charset="0"/>
              </a:rPr>
              <a:t>Introduction</a:t>
            </a:r>
          </a:p>
          <a:p>
            <a:pPr algn="ctr">
              <a:lnSpc>
                <a:spcPct val="150000"/>
              </a:lnSpc>
            </a:pPr>
            <a:r>
              <a:rPr lang="en-US" sz="2800" dirty="0" smtClean="0">
                <a:latin typeface="Segoe UI" panose="020B0502040204020203" pitchFamily="34" charset="0"/>
                <a:cs typeface="Segoe UI" panose="020B0502040204020203" pitchFamily="34" charset="0"/>
              </a:rPr>
              <a:t>Testing features defined in IEC 61850</a:t>
            </a:r>
          </a:p>
          <a:p>
            <a:pPr algn="ctr">
              <a:lnSpc>
                <a:spcPct val="150000"/>
              </a:lnSpc>
            </a:pPr>
            <a:r>
              <a:rPr lang="en-US" sz="2800" dirty="0" smtClean="0">
                <a:latin typeface="Segoe UI" panose="020B0502040204020203" pitchFamily="34" charset="0"/>
                <a:cs typeface="Segoe UI" panose="020B0502040204020203" pitchFamily="34" charset="0"/>
              </a:rPr>
              <a:t>Development of the Simulation Models</a:t>
            </a:r>
          </a:p>
          <a:p>
            <a:pPr algn="ctr">
              <a:lnSpc>
                <a:spcPct val="150000"/>
              </a:lnSpc>
            </a:pPr>
            <a:r>
              <a:rPr lang="en-US" sz="2800" dirty="0" smtClean="0">
                <a:latin typeface="Segoe UI" panose="020B0502040204020203" pitchFamily="34" charset="0"/>
                <a:cs typeface="Segoe UI" panose="020B0502040204020203" pitchFamily="34" charset="0"/>
              </a:rPr>
              <a:t>A Simple Test Demo</a:t>
            </a:r>
          </a:p>
          <a:p>
            <a:pPr algn="ctr">
              <a:lnSpc>
                <a:spcPct val="150000"/>
              </a:lnSpc>
            </a:pPr>
            <a:r>
              <a:rPr lang="en-US" sz="2800" dirty="0" smtClean="0">
                <a:latin typeface="Segoe UI" panose="020B0502040204020203" pitchFamily="34" charset="0"/>
                <a:cs typeface="Segoe UI" panose="020B0502040204020203" pitchFamily="34" charset="0"/>
              </a:rPr>
              <a:t>Questions and Answers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4448" y="1229818"/>
            <a:ext cx="3409835" cy="5112197"/>
          </a:xfrm>
          <a:prstGeom prst="rect">
            <a:avLst/>
          </a:prstGeom>
        </p:spPr>
      </p:pic>
    </p:spTree>
    <p:extLst>
      <p:ext uri="{BB962C8B-B14F-4D97-AF65-F5344CB8AC3E}">
        <p14:creationId xmlns:p14="http://schemas.microsoft.com/office/powerpoint/2010/main" val="1744057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85484" y="134353"/>
            <a:ext cx="3821047"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Introduction</a:t>
            </a:r>
            <a:endParaRPr lang="en-CA" sz="4800" b="1" dirty="0">
              <a:solidFill>
                <a:srgbClr val="0F6FAC"/>
              </a:solidFill>
              <a:latin typeface="Segoe UI" panose="020B0502040204020203" pitchFamily="34" charset="0"/>
              <a:cs typeface="Segoe UI" panose="020B0502040204020203" pitchFamily="34" charset="0"/>
            </a:endParaRPr>
          </a:p>
        </p:txBody>
      </p:sp>
      <p:sp>
        <p:nvSpPr>
          <p:cNvPr id="9" name="TextBox 8"/>
          <p:cNvSpPr txBox="1"/>
          <p:nvPr/>
        </p:nvSpPr>
        <p:spPr>
          <a:xfrm>
            <a:off x="304798" y="1600200"/>
            <a:ext cx="11251896" cy="4118050"/>
          </a:xfrm>
          <a:prstGeom prst="rect">
            <a:avLst/>
          </a:prstGeom>
          <a:noFill/>
        </p:spPr>
        <p:txBody>
          <a:bodyPr wrap="square" rtlCol="0">
            <a:spAutoFit/>
          </a:bodyPr>
          <a:lstStyle/>
          <a:p>
            <a:pPr marL="342900" indent="-342900">
              <a:lnSpc>
                <a:spcPct val="150000"/>
              </a:lnSpc>
              <a:spcBef>
                <a:spcPct val="20000"/>
              </a:spcBef>
              <a:buFont typeface="Wingdings" pitchFamily="2" charset="2"/>
              <a:buChar char="q"/>
            </a:pPr>
            <a:r>
              <a:rPr lang="en-CA" sz="2400" b="1" dirty="0" smtClean="0">
                <a:latin typeface="Segoe UI" panose="020B0502040204020203" pitchFamily="34" charset="0"/>
                <a:ea typeface="Segoe UI" panose="020B0502040204020203" pitchFamily="34" charset="0"/>
                <a:cs typeface="Segoe UI" panose="020B0502040204020203" pitchFamily="34" charset="0"/>
              </a:rPr>
              <a:t>IEC </a:t>
            </a:r>
            <a:r>
              <a:rPr lang="en-CA" sz="2400" b="1" dirty="0">
                <a:latin typeface="Segoe UI" panose="020B0502040204020203" pitchFamily="34" charset="0"/>
                <a:ea typeface="Segoe UI" panose="020B0502040204020203" pitchFamily="34" charset="0"/>
                <a:cs typeface="Segoe UI" panose="020B0502040204020203" pitchFamily="34" charset="0"/>
              </a:rPr>
              <a:t>61850 </a:t>
            </a:r>
            <a:r>
              <a:rPr lang="en-CA" sz="2400" dirty="0">
                <a:latin typeface="Segoe UI" panose="020B0502040204020203" pitchFamily="34" charset="0"/>
                <a:ea typeface="Segoe UI" panose="020B0502040204020203" pitchFamily="34" charset="0"/>
                <a:cs typeface="Segoe UI" panose="020B0502040204020203" pitchFamily="34" charset="0"/>
              </a:rPr>
              <a:t>has become the preferred standard for </a:t>
            </a:r>
            <a:r>
              <a:rPr lang="en-CA" sz="2400" dirty="0" smtClean="0">
                <a:latin typeface="Segoe UI" panose="020B0502040204020203" pitchFamily="34" charset="0"/>
                <a:ea typeface="Segoe UI" panose="020B0502040204020203" pitchFamily="34" charset="0"/>
                <a:cs typeface="Segoe UI" panose="020B0502040204020203" pitchFamily="34" charset="0"/>
              </a:rPr>
              <a:t>substation </a:t>
            </a:r>
            <a:r>
              <a:rPr lang="en-CA" sz="2400" dirty="0">
                <a:latin typeface="Segoe UI" panose="020B0502040204020203" pitchFamily="34" charset="0"/>
                <a:ea typeface="Segoe UI" panose="020B0502040204020203" pitchFamily="34" charset="0"/>
                <a:cs typeface="Segoe UI" panose="020B0502040204020203" pitchFamily="34" charset="0"/>
              </a:rPr>
              <a:t>automation </a:t>
            </a:r>
            <a:r>
              <a:rPr lang="en-CA" sz="2400" dirty="0" smtClean="0">
                <a:latin typeface="Segoe UI" panose="020B0502040204020203" pitchFamily="34" charset="0"/>
                <a:ea typeface="Segoe UI" panose="020B0502040204020203" pitchFamily="34" charset="0"/>
                <a:cs typeface="Segoe UI" panose="020B0502040204020203" pitchFamily="34" charset="0"/>
              </a:rPr>
              <a:t>systems (</a:t>
            </a:r>
            <a:r>
              <a:rPr lang="en-CA" sz="2400" b="1" dirty="0" smtClean="0">
                <a:latin typeface="Segoe UI" panose="020B0502040204020203" pitchFamily="34" charset="0"/>
                <a:ea typeface="Segoe UI" panose="020B0502040204020203" pitchFamily="34" charset="0"/>
                <a:cs typeface="Segoe UI" panose="020B0502040204020203" pitchFamily="34" charset="0"/>
              </a:rPr>
              <a:t>SAS</a:t>
            </a:r>
            <a:r>
              <a:rPr lang="en-CA" sz="2400" dirty="0" smtClean="0">
                <a:latin typeface="Segoe UI" panose="020B0502040204020203" pitchFamily="34" charset="0"/>
                <a:ea typeface="Segoe UI" panose="020B0502040204020203" pitchFamily="34" charset="0"/>
                <a:cs typeface="Segoe UI" panose="020B0502040204020203" pitchFamily="34" charset="0"/>
              </a:rPr>
              <a:t>) around </a:t>
            </a:r>
            <a:r>
              <a:rPr lang="en-CA" sz="2400" dirty="0">
                <a:latin typeface="Segoe UI" panose="020B0502040204020203" pitchFamily="34" charset="0"/>
                <a:ea typeface="Segoe UI" panose="020B0502040204020203" pitchFamily="34" charset="0"/>
                <a:cs typeface="Segoe UI" panose="020B0502040204020203" pitchFamily="34" charset="0"/>
              </a:rPr>
              <a:t>the world</a:t>
            </a:r>
          </a:p>
          <a:p>
            <a:pPr marL="342900" indent="-342900">
              <a:lnSpc>
                <a:spcPct val="150000"/>
              </a:lnSpc>
              <a:spcBef>
                <a:spcPct val="20000"/>
              </a:spcBef>
              <a:buFont typeface="Wingdings" pitchFamily="2" charset="2"/>
              <a:buChar char="q"/>
            </a:pPr>
            <a:r>
              <a:rPr lang="en-CA" sz="2400" b="1" dirty="0">
                <a:latin typeface="Segoe UI" panose="020B0502040204020203" pitchFamily="34" charset="0"/>
                <a:ea typeface="Segoe UI" panose="020B0502040204020203" pitchFamily="34" charset="0"/>
                <a:cs typeface="Segoe UI" panose="020B0502040204020203" pitchFamily="34" charset="0"/>
              </a:rPr>
              <a:t>Testing and validating </a:t>
            </a:r>
            <a:r>
              <a:rPr lang="en-CA" sz="2400" dirty="0" smtClean="0">
                <a:latin typeface="Segoe UI" panose="020B0502040204020203" pitchFamily="34" charset="0"/>
                <a:ea typeface="Segoe UI" panose="020B0502040204020203" pitchFamily="34" charset="0"/>
                <a:cs typeface="Segoe UI" panose="020B0502040204020203" pitchFamily="34" charset="0"/>
              </a:rPr>
              <a:t>of multi-function capable IEDs used in newly deployed integrated and complex smart automation systems can </a:t>
            </a:r>
            <a:r>
              <a:rPr lang="en-CA" sz="2400" dirty="0">
                <a:latin typeface="Segoe UI" panose="020B0502040204020203" pitchFamily="34" charset="0"/>
                <a:ea typeface="Segoe UI" panose="020B0502040204020203" pitchFamily="34" charset="0"/>
                <a:cs typeface="Segoe UI" panose="020B0502040204020203" pitchFamily="34" charset="0"/>
              </a:rPr>
              <a:t>be </a:t>
            </a:r>
            <a:r>
              <a:rPr lang="en-CA" sz="2400" dirty="0" smtClean="0">
                <a:latin typeface="Segoe UI" panose="020B0502040204020203" pitchFamily="34" charset="0"/>
                <a:ea typeface="Segoe UI" panose="020B0502040204020203" pitchFamily="34" charset="0"/>
                <a:cs typeface="Segoe UI" panose="020B0502040204020203" pitchFamily="34" charset="0"/>
              </a:rPr>
              <a:t>challenging </a:t>
            </a:r>
            <a:r>
              <a:rPr lang="en-CA" sz="2400" dirty="0">
                <a:latin typeface="Segoe UI" panose="020B0502040204020203" pitchFamily="34" charset="0"/>
                <a:ea typeface="Segoe UI" panose="020B0502040204020203" pitchFamily="34" charset="0"/>
                <a:cs typeface="Segoe UI" panose="020B0502040204020203" pitchFamily="34" charset="0"/>
              </a:rPr>
              <a:t>due to the unavailability of an accurate </a:t>
            </a:r>
            <a:r>
              <a:rPr lang="en-CA" sz="2400" b="1" dirty="0">
                <a:latin typeface="Segoe UI" panose="020B0502040204020203" pitchFamily="34" charset="0"/>
                <a:ea typeface="Segoe UI" panose="020B0502040204020203" pitchFamily="34" charset="0"/>
                <a:cs typeface="Segoe UI" panose="020B0502040204020203" pitchFamily="34" charset="0"/>
              </a:rPr>
              <a:t>replica test system</a:t>
            </a:r>
          </a:p>
          <a:p>
            <a:pPr marL="342900" indent="-342900">
              <a:lnSpc>
                <a:spcPct val="150000"/>
              </a:lnSpc>
              <a:spcBef>
                <a:spcPct val="20000"/>
              </a:spcBef>
              <a:buFont typeface="Wingdings" pitchFamily="2" charset="2"/>
              <a:buChar char="q"/>
            </a:pPr>
            <a:r>
              <a:rPr lang="en-CA" sz="2400" dirty="0" smtClean="0">
                <a:latin typeface="Segoe UI" panose="020B0502040204020203" pitchFamily="34" charset="0"/>
                <a:ea typeface="Segoe UI" panose="020B0502040204020203" pitchFamily="34" charset="0"/>
                <a:cs typeface="Segoe UI" panose="020B0502040204020203" pitchFamily="34" charset="0"/>
              </a:rPr>
              <a:t>IEDs supporting testing features defined in IEC 61850 </a:t>
            </a:r>
            <a:r>
              <a:rPr lang="en-CA" sz="2400" b="1" dirty="0" smtClean="0">
                <a:latin typeface="Segoe UI" panose="020B0502040204020203" pitchFamily="34" charset="0"/>
                <a:ea typeface="Segoe UI" panose="020B0502040204020203" pitchFamily="34" charset="0"/>
                <a:cs typeface="Segoe UI" panose="020B0502040204020203" pitchFamily="34" charset="0"/>
              </a:rPr>
              <a:t>Edition 2</a:t>
            </a:r>
            <a:r>
              <a:rPr lang="en-CA" sz="2400" dirty="0" smtClean="0">
                <a:latin typeface="Segoe UI" panose="020B0502040204020203" pitchFamily="34" charset="0"/>
                <a:ea typeface="Segoe UI" panose="020B0502040204020203" pitchFamily="34" charset="0"/>
                <a:cs typeface="Segoe UI" panose="020B0502040204020203" pitchFamily="34" charset="0"/>
              </a:rPr>
              <a:t> can </a:t>
            </a:r>
            <a:r>
              <a:rPr lang="en-CA" sz="2400" dirty="0">
                <a:latin typeface="Segoe UI" panose="020B0502040204020203" pitchFamily="34" charset="0"/>
                <a:ea typeface="Segoe UI" panose="020B0502040204020203" pitchFamily="34" charset="0"/>
                <a:cs typeface="Segoe UI" panose="020B0502040204020203" pitchFamily="34" charset="0"/>
              </a:rPr>
              <a:t>be tested in a virtual environment </a:t>
            </a:r>
            <a:r>
              <a:rPr lang="en-CA" sz="2400" dirty="0" smtClean="0">
                <a:latin typeface="Segoe UI" panose="020B0502040204020203" pitchFamily="34" charset="0"/>
                <a:ea typeface="Segoe UI" panose="020B0502040204020203" pitchFamily="34" charset="0"/>
                <a:cs typeface="Segoe UI" panose="020B0502040204020203" pitchFamily="34" charset="0"/>
              </a:rPr>
              <a:t>simulated by a</a:t>
            </a:r>
            <a:r>
              <a:rPr lang="en-CA" sz="2400" b="1" dirty="0" smtClean="0">
                <a:latin typeface="Segoe UI" panose="020B0502040204020203" pitchFamily="34" charset="0"/>
                <a:ea typeface="Segoe UI" panose="020B0502040204020203" pitchFamily="34" charset="0"/>
                <a:cs typeface="Segoe UI" panose="020B0502040204020203" pitchFamily="34" charset="0"/>
              </a:rPr>
              <a:t> </a:t>
            </a:r>
            <a:r>
              <a:rPr lang="en-CA" sz="2400" b="1" dirty="0">
                <a:latin typeface="Segoe UI" panose="020B0502040204020203" pitchFamily="34" charset="0"/>
                <a:ea typeface="Segoe UI" panose="020B0502040204020203" pitchFamily="34" charset="0"/>
                <a:cs typeface="Segoe UI" panose="020B0502040204020203" pitchFamily="34" charset="0"/>
              </a:rPr>
              <a:t>real-time </a:t>
            </a:r>
            <a:r>
              <a:rPr lang="en-CA" sz="2400" b="1" dirty="0" smtClean="0">
                <a:latin typeface="Segoe UI" panose="020B0502040204020203" pitchFamily="34" charset="0"/>
                <a:ea typeface="Segoe UI" panose="020B0502040204020203" pitchFamily="34" charset="0"/>
                <a:cs typeface="Segoe UI" panose="020B0502040204020203" pitchFamily="34" charset="0"/>
              </a:rPr>
              <a:t>simulator</a:t>
            </a:r>
            <a:endParaRPr lang="en-CA" sz="2400" b="1"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928988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1195" y="134353"/>
            <a:ext cx="9249647" cy="707886"/>
          </a:xfrm>
          <a:prstGeom prst="rect">
            <a:avLst/>
          </a:prstGeom>
          <a:noFill/>
        </p:spPr>
        <p:txBody>
          <a:bodyPr wrap="none" rtlCol="0">
            <a:spAutoFit/>
          </a:bodyPr>
          <a:lstStyle/>
          <a:p>
            <a:pPr algn="ctr"/>
            <a:r>
              <a:rPr lang="en-CA" sz="4000" b="1" dirty="0" smtClean="0">
                <a:solidFill>
                  <a:srgbClr val="0F6FAC"/>
                </a:solidFill>
                <a:latin typeface="Segoe UI" panose="020B0502040204020203" pitchFamily="34" charset="0"/>
                <a:cs typeface="Segoe UI" panose="020B0502040204020203" pitchFamily="34" charset="0"/>
              </a:rPr>
              <a:t>Testing Features Defined in IEC 61850</a:t>
            </a:r>
            <a:endParaRPr lang="en-CA" sz="4000" b="1" dirty="0">
              <a:solidFill>
                <a:srgbClr val="0F6FAC"/>
              </a:solidFill>
              <a:latin typeface="Segoe UI" panose="020B0502040204020203" pitchFamily="34" charset="0"/>
              <a:cs typeface="Segoe UI" panose="020B0502040204020203" pitchFamily="34" charset="0"/>
            </a:endParaRPr>
          </a:p>
        </p:txBody>
      </p:sp>
      <p:sp>
        <p:nvSpPr>
          <p:cNvPr id="4" name="TextBox 3"/>
          <p:cNvSpPr txBox="1"/>
          <p:nvPr/>
        </p:nvSpPr>
        <p:spPr>
          <a:xfrm>
            <a:off x="304799" y="1600200"/>
            <a:ext cx="10590883" cy="2308324"/>
          </a:xfrm>
          <a:prstGeom prst="rect">
            <a:avLst/>
          </a:prstGeom>
          <a:noFill/>
        </p:spPr>
        <p:txBody>
          <a:bodyPr wrap="square" rtlCol="0">
            <a:spAutoFit/>
          </a:bodyPr>
          <a:lstStyle/>
          <a:p>
            <a:pPr marL="533400" indent="-533400">
              <a:lnSpc>
                <a:spcPct val="90000"/>
              </a:lnSpc>
            </a:pPr>
            <a:r>
              <a:rPr lang="en-US" sz="3200" dirty="0" smtClean="0">
                <a:solidFill>
                  <a:srgbClr val="0070C0"/>
                </a:solidFill>
                <a:latin typeface="Segoe UI" panose="020B0502040204020203" pitchFamily="34" charset="0"/>
                <a:ea typeface="Segoe UI" panose="020B0502040204020203" pitchFamily="34" charset="0"/>
                <a:cs typeface="Segoe UI" panose="020B0502040204020203" pitchFamily="34" charset="0"/>
              </a:rPr>
              <a:t>Some of the main testing features</a:t>
            </a:r>
            <a:endParaRPr lang="en-US" sz="3200" dirty="0">
              <a:solidFill>
                <a:srgbClr val="0070C0"/>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spcBef>
                <a:spcPct val="20000"/>
              </a:spcBef>
              <a:buFont typeface="Wingdings" pitchFamily="2" charset="2"/>
              <a:buChar char="q"/>
            </a:pPr>
            <a:r>
              <a:rPr lang="en-CA" sz="2400" dirty="0" smtClean="0">
                <a:latin typeface="Segoe UI" panose="020B0502040204020203" pitchFamily="34" charset="0"/>
                <a:ea typeface="Segoe UI" panose="020B0502040204020203" pitchFamily="34" charset="0"/>
                <a:cs typeface="Segoe UI" panose="020B0502040204020203" pitchFamily="34" charset="0"/>
              </a:rPr>
              <a:t>The </a:t>
            </a:r>
            <a:r>
              <a:rPr lang="en-CA" sz="2400" b="1" dirty="0">
                <a:latin typeface="Segoe UI" panose="020B0502040204020203" pitchFamily="34" charset="0"/>
                <a:ea typeface="Segoe UI" panose="020B0502040204020203" pitchFamily="34" charset="0"/>
                <a:cs typeface="Segoe UI" panose="020B0502040204020203" pitchFamily="34" charset="0"/>
              </a:rPr>
              <a:t>Simulation</a:t>
            </a:r>
            <a:r>
              <a:rPr lang="en-CA" sz="2400" dirty="0">
                <a:latin typeface="Segoe UI" panose="020B0502040204020203" pitchFamily="34" charset="0"/>
                <a:ea typeface="Segoe UI" panose="020B0502040204020203" pitchFamily="34" charset="0"/>
                <a:cs typeface="Segoe UI" panose="020B0502040204020203" pitchFamily="34" charset="0"/>
              </a:rPr>
              <a:t> of GOOSE and SMV telegrams</a:t>
            </a:r>
          </a:p>
          <a:p>
            <a:pPr marL="342900" lvl="0" indent="-342900">
              <a:spcBef>
                <a:spcPct val="20000"/>
              </a:spcBef>
              <a:buFont typeface="Wingdings" pitchFamily="2" charset="2"/>
              <a:buChar char="q"/>
            </a:pPr>
            <a:r>
              <a:rPr lang="en-CA" sz="2400" dirty="0" smtClean="0">
                <a:latin typeface="Segoe UI" panose="020B0502040204020203" pitchFamily="34" charset="0"/>
                <a:ea typeface="Segoe UI" panose="020B0502040204020203" pitchFamily="34" charset="0"/>
                <a:cs typeface="Segoe UI" panose="020B0502040204020203" pitchFamily="34" charset="0"/>
              </a:rPr>
              <a:t>GOOSE and SMV Supervision (</a:t>
            </a:r>
            <a:r>
              <a:rPr lang="en-CA" sz="2400" b="1" dirty="0" smtClean="0">
                <a:latin typeface="Segoe UI" panose="020B0502040204020203" pitchFamily="34" charset="0"/>
                <a:ea typeface="Segoe UI" panose="020B0502040204020203" pitchFamily="34" charset="0"/>
                <a:cs typeface="Segoe UI" panose="020B0502040204020203" pitchFamily="34" charset="0"/>
              </a:rPr>
              <a:t>LGOS</a:t>
            </a:r>
            <a:r>
              <a:rPr lang="en-CA" sz="2400" dirty="0" smtClean="0">
                <a:latin typeface="Segoe UI" panose="020B0502040204020203" pitchFamily="34" charset="0"/>
                <a:ea typeface="Segoe UI" panose="020B0502040204020203" pitchFamily="34" charset="0"/>
                <a:cs typeface="Segoe UI" panose="020B0502040204020203" pitchFamily="34" charset="0"/>
              </a:rPr>
              <a:t> / </a:t>
            </a:r>
            <a:r>
              <a:rPr lang="en-CA" sz="2400" b="1" dirty="0" smtClean="0">
                <a:latin typeface="Segoe UI" panose="020B0502040204020203" pitchFamily="34" charset="0"/>
                <a:ea typeface="Segoe UI" panose="020B0502040204020203" pitchFamily="34" charset="0"/>
                <a:cs typeface="Segoe UI" panose="020B0502040204020203" pitchFamily="34" charset="0"/>
              </a:rPr>
              <a:t>LSVS</a:t>
            </a:r>
            <a:r>
              <a:rPr lang="en-CA" sz="2400" dirty="0" smtClean="0">
                <a:latin typeface="Segoe UI" panose="020B0502040204020203" pitchFamily="34" charset="0"/>
                <a:ea typeface="Segoe UI" panose="020B0502040204020203" pitchFamily="34" charset="0"/>
                <a:cs typeface="Segoe UI" panose="020B0502040204020203" pitchFamily="34" charset="0"/>
              </a:rPr>
              <a:t>)</a:t>
            </a:r>
          </a:p>
          <a:p>
            <a:pPr marL="342900" lvl="0" indent="-342900">
              <a:spcBef>
                <a:spcPct val="20000"/>
              </a:spcBef>
              <a:buFont typeface="Wingdings" pitchFamily="2" charset="2"/>
              <a:buChar char="q"/>
            </a:pPr>
            <a:r>
              <a:rPr lang="en-CA" sz="2400" b="1" dirty="0" smtClean="0">
                <a:latin typeface="Segoe UI" panose="020B0502040204020203" pitchFamily="34" charset="0"/>
                <a:ea typeface="Segoe UI" panose="020B0502040204020203" pitchFamily="34" charset="0"/>
                <a:cs typeface="Segoe UI" panose="020B0502040204020203" pitchFamily="34" charset="0"/>
              </a:rPr>
              <a:t>Mode</a:t>
            </a:r>
            <a:r>
              <a:rPr lang="en-CA" sz="2400" dirty="0" smtClean="0">
                <a:latin typeface="Segoe UI" panose="020B0502040204020203" pitchFamily="34" charset="0"/>
                <a:ea typeface="Segoe UI" panose="020B0502040204020203" pitchFamily="34" charset="0"/>
                <a:cs typeface="Segoe UI" panose="020B0502040204020203" pitchFamily="34" charset="0"/>
              </a:rPr>
              <a:t> and </a:t>
            </a:r>
            <a:r>
              <a:rPr lang="en-CA" sz="2400" b="1" dirty="0" smtClean="0">
                <a:latin typeface="Segoe UI" panose="020B0502040204020203" pitchFamily="34" charset="0"/>
                <a:ea typeface="Segoe UI" panose="020B0502040204020203" pitchFamily="34" charset="0"/>
                <a:cs typeface="Segoe UI" panose="020B0502040204020203" pitchFamily="34" charset="0"/>
              </a:rPr>
              <a:t>Behaviour</a:t>
            </a:r>
            <a:r>
              <a:rPr lang="en-CA" sz="2400" dirty="0" smtClean="0">
                <a:latin typeface="Segoe UI" panose="020B0502040204020203" pitchFamily="34" charset="0"/>
                <a:ea typeface="Segoe UI" panose="020B0502040204020203" pitchFamily="34" charset="0"/>
                <a:cs typeface="Segoe UI" panose="020B0502040204020203" pitchFamily="34" charset="0"/>
              </a:rPr>
              <a:t> of functions</a:t>
            </a:r>
          </a:p>
          <a:p>
            <a:pPr marL="342900" lvl="0" indent="-342900">
              <a:spcBef>
                <a:spcPct val="20000"/>
              </a:spcBef>
              <a:buFont typeface="Wingdings" pitchFamily="2" charset="2"/>
              <a:buChar char="q"/>
            </a:pPr>
            <a:r>
              <a:rPr lang="en-CA" sz="2400" dirty="0" smtClean="0">
                <a:latin typeface="Segoe UI" panose="020B0502040204020203" pitchFamily="34" charset="0"/>
                <a:ea typeface="Segoe UI" panose="020B0502040204020203" pitchFamily="34" charset="0"/>
                <a:cs typeface="Segoe UI" panose="020B0502040204020203" pitchFamily="34" charset="0"/>
              </a:rPr>
              <a:t>MMS service parameter </a:t>
            </a:r>
            <a:r>
              <a:rPr lang="en-CA" sz="2400" b="1" dirty="0" smtClean="0">
                <a:latin typeface="Segoe UI" panose="020B0502040204020203" pitchFamily="34" charset="0"/>
                <a:ea typeface="Segoe UI" panose="020B0502040204020203" pitchFamily="34" charset="0"/>
                <a:cs typeface="Segoe UI" panose="020B0502040204020203" pitchFamily="34" charset="0"/>
              </a:rPr>
              <a:t>Test</a:t>
            </a:r>
          </a:p>
        </p:txBody>
      </p:sp>
    </p:spTree>
    <p:extLst>
      <p:ext uri="{BB962C8B-B14F-4D97-AF65-F5344CB8AC3E}">
        <p14:creationId xmlns:p14="http://schemas.microsoft.com/office/powerpoint/2010/main" val="42597662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8467" y="134353"/>
            <a:ext cx="9295109" cy="769441"/>
          </a:xfrm>
          <a:prstGeom prst="rect">
            <a:avLst/>
          </a:prstGeom>
          <a:noFill/>
        </p:spPr>
        <p:txBody>
          <a:bodyPr wrap="none" rtlCol="0">
            <a:spAutoFit/>
          </a:bodyPr>
          <a:lstStyle/>
          <a:p>
            <a:pPr algn="ctr"/>
            <a:r>
              <a:rPr lang="en-CA" sz="4400" b="1" dirty="0" smtClean="0">
                <a:solidFill>
                  <a:srgbClr val="0F6FAC"/>
                </a:solidFill>
                <a:latin typeface="Segoe UI" panose="020B0502040204020203" pitchFamily="34" charset="0"/>
                <a:cs typeface="Segoe UI" panose="020B0502040204020203" pitchFamily="34" charset="0"/>
              </a:rPr>
              <a:t>Data Used for Testing - Simulation</a:t>
            </a:r>
            <a:endParaRPr lang="en-CA" sz="4400" b="1" i="1" dirty="0">
              <a:solidFill>
                <a:srgbClr val="0F6FAC"/>
              </a:solidFill>
              <a:latin typeface="Segoe UI" panose="020B0502040204020203" pitchFamily="34" charset="0"/>
              <a:cs typeface="Segoe UI" panose="020B0502040204020203" pitchFamily="34" charset="0"/>
            </a:endParaRPr>
          </a:p>
        </p:txBody>
      </p:sp>
      <p:sp>
        <p:nvSpPr>
          <p:cNvPr id="9" name="TextBox 8"/>
          <p:cNvSpPr txBox="1"/>
          <p:nvPr/>
        </p:nvSpPr>
        <p:spPr>
          <a:xfrm>
            <a:off x="304797" y="1600200"/>
            <a:ext cx="11670538" cy="3785652"/>
          </a:xfrm>
          <a:prstGeom prst="rect">
            <a:avLst/>
          </a:prstGeom>
          <a:noFill/>
        </p:spPr>
        <p:txBody>
          <a:bodyPr wrap="square" rtlCol="0">
            <a:spAutoFit/>
          </a:bodyPr>
          <a:lstStyle/>
          <a:p>
            <a:pPr marL="342900" indent="-342900">
              <a:lnSpc>
                <a:spcPct val="150000"/>
              </a:lnSpc>
              <a:spcBef>
                <a:spcPct val="20000"/>
              </a:spcBef>
              <a:buFont typeface="Wingdings" pitchFamily="2" charset="2"/>
              <a:buChar char="q"/>
            </a:pPr>
            <a:r>
              <a:rPr lang="en-CA" sz="2400" dirty="0">
                <a:latin typeface="Segoe UI" panose="020B0502040204020203" pitchFamily="34" charset="0"/>
                <a:ea typeface="Segoe UI" panose="020B0502040204020203" pitchFamily="34" charset="0"/>
                <a:cs typeface="Segoe UI" panose="020B0502040204020203" pitchFamily="34" charset="0"/>
              </a:rPr>
              <a:t>As </a:t>
            </a:r>
            <a:r>
              <a:rPr lang="en-CA" sz="2400" dirty="0" smtClean="0">
                <a:latin typeface="Segoe UI" panose="020B0502040204020203" pitchFamily="34" charset="0"/>
                <a:ea typeface="Segoe UI" panose="020B0502040204020203" pitchFamily="34" charset="0"/>
                <a:cs typeface="Segoe UI" panose="020B0502040204020203" pitchFamily="34" charset="0"/>
              </a:rPr>
              <a:t>described in IEC 61850-7-1 Edition2: in order to carry out functional, commissioning or maintenance tests, a communications network-based SAS that supports testing functions should offer some of the following facilities:</a:t>
            </a:r>
          </a:p>
          <a:p>
            <a:pPr marL="800100" lvl="1" indent="-342900">
              <a:lnSpc>
                <a:spcPct val="150000"/>
              </a:lnSpc>
              <a:spcBef>
                <a:spcPct val="20000"/>
              </a:spcBef>
              <a:buFont typeface="Wingdings" pitchFamily="2" charset="2"/>
              <a:buChar char="q"/>
            </a:pPr>
            <a:r>
              <a:rPr lang="en-CA" sz="2000" dirty="0" smtClean="0">
                <a:latin typeface="Segoe UI" panose="020B0502040204020203" pitchFamily="34" charset="0"/>
                <a:ea typeface="Segoe UI" panose="020B0502040204020203" pitchFamily="34" charset="0"/>
                <a:cs typeface="Segoe UI" panose="020B0502040204020203" pitchFamily="34" charset="0"/>
              </a:rPr>
              <a:t>At the IED level, the option of receiving multicast </a:t>
            </a:r>
            <a:r>
              <a:rPr lang="en-CA" sz="2000" b="1" dirty="0" smtClean="0">
                <a:latin typeface="Segoe UI" panose="020B0502040204020203" pitchFamily="34" charset="0"/>
                <a:ea typeface="Segoe UI" panose="020B0502040204020203" pitchFamily="34" charset="0"/>
                <a:cs typeface="Segoe UI" panose="020B0502040204020203" pitchFamily="34" charset="0"/>
              </a:rPr>
              <a:t>simulation</a:t>
            </a:r>
            <a:r>
              <a:rPr lang="en-CA" sz="2000" dirty="0" smtClean="0">
                <a:latin typeface="Segoe UI" panose="020B0502040204020203" pitchFamily="34" charset="0"/>
                <a:ea typeface="Segoe UI" panose="020B0502040204020203" pitchFamily="34" charset="0"/>
                <a:cs typeface="Segoe UI" panose="020B0502040204020203" pitchFamily="34" charset="0"/>
              </a:rPr>
              <a:t> signals instead of </a:t>
            </a:r>
            <a:r>
              <a:rPr lang="en-CA" sz="2000" b="1" dirty="0" smtClean="0">
                <a:latin typeface="Segoe UI" panose="020B0502040204020203" pitchFamily="34" charset="0"/>
                <a:ea typeface="Segoe UI" panose="020B0502040204020203" pitchFamily="34" charset="0"/>
                <a:cs typeface="Segoe UI" panose="020B0502040204020203" pitchFamily="34" charset="0"/>
              </a:rPr>
              <a:t>actual</a:t>
            </a:r>
            <a:r>
              <a:rPr lang="en-CA" sz="2000" dirty="0" smtClean="0">
                <a:latin typeface="Segoe UI" panose="020B0502040204020203" pitchFamily="34" charset="0"/>
                <a:ea typeface="Segoe UI" panose="020B0502040204020203" pitchFamily="34" charset="0"/>
                <a:cs typeface="Segoe UI" panose="020B0502040204020203" pitchFamily="34" charset="0"/>
              </a:rPr>
              <a:t> signals</a:t>
            </a:r>
          </a:p>
          <a:p>
            <a:pPr marL="800100" lvl="1" indent="-342900">
              <a:lnSpc>
                <a:spcPct val="150000"/>
              </a:lnSpc>
              <a:spcBef>
                <a:spcPct val="20000"/>
              </a:spcBef>
              <a:buFont typeface="Wingdings" pitchFamily="2" charset="2"/>
              <a:buChar char="q"/>
            </a:pPr>
            <a:r>
              <a:rPr lang="en-CA" sz="2000"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At the LN (function) level, the option of receiving test input signals instead of actual signal</a:t>
            </a:r>
          </a:p>
          <a:p>
            <a:pPr marL="800100" lvl="1" indent="-342900">
              <a:lnSpc>
                <a:spcPct val="150000"/>
              </a:lnSpc>
              <a:spcBef>
                <a:spcPct val="20000"/>
              </a:spcBef>
              <a:buFont typeface="Wingdings" pitchFamily="2" charset="2"/>
              <a:buChar char="q"/>
            </a:pPr>
            <a:r>
              <a:rPr lang="en-CA" sz="2000"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At </a:t>
            </a:r>
            <a:r>
              <a:rPr lang="en-CA" sz="2000" dirty="0">
                <a:solidFill>
                  <a:schemeClr val="tx2"/>
                </a:solidFill>
                <a:latin typeface="Segoe UI" panose="020B0502040204020203" pitchFamily="34" charset="0"/>
                <a:ea typeface="Segoe UI" panose="020B0502040204020203" pitchFamily="34" charset="0"/>
                <a:cs typeface="Segoe UI" panose="020B0502040204020203" pitchFamily="34" charset="0"/>
              </a:rPr>
              <a:t>the LN (function) </a:t>
            </a:r>
            <a:r>
              <a:rPr lang="en-CA" sz="2000" dirty="0" smtClean="0">
                <a:solidFill>
                  <a:schemeClr val="tx2"/>
                </a:solidFill>
                <a:latin typeface="Segoe UI" panose="020B0502040204020203" pitchFamily="34" charset="0"/>
                <a:ea typeface="Segoe UI" panose="020B0502040204020203" pitchFamily="34" charset="0"/>
                <a:cs typeface="Segoe UI" panose="020B0502040204020203" pitchFamily="34" charset="0"/>
              </a:rPr>
              <a:t>level, the option of setting a function or a group of functions of the system in test mode</a:t>
            </a:r>
            <a:endParaRPr lang="en-CA" sz="2000"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337981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8460" y="134353"/>
            <a:ext cx="9295109" cy="769441"/>
          </a:xfrm>
          <a:prstGeom prst="rect">
            <a:avLst/>
          </a:prstGeom>
          <a:noFill/>
        </p:spPr>
        <p:txBody>
          <a:bodyPr wrap="none" rtlCol="0">
            <a:spAutoFit/>
          </a:bodyPr>
          <a:lstStyle/>
          <a:p>
            <a:pPr algn="ctr"/>
            <a:r>
              <a:rPr lang="en-CA" sz="4400" b="1" dirty="0">
                <a:solidFill>
                  <a:srgbClr val="0F6FAC"/>
                </a:solidFill>
                <a:latin typeface="Segoe UI" panose="020B0502040204020203" pitchFamily="34" charset="0"/>
                <a:cs typeface="Segoe UI" panose="020B0502040204020203" pitchFamily="34" charset="0"/>
              </a:rPr>
              <a:t>Data Used for Testing - </a:t>
            </a:r>
            <a:r>
              <a:rPr lang="en-CA" sz="4400" b="1" dirty="0" smtClean="0">
                <a:solidFill>
                  <a:srgbClr val="0F6FAC"/>
                </a:solidFill>
                <a:latin typeface="Segoe UI" panose="020B0502040204020203" pitchFamily="34" charset="0"/>
                <a:cs typeface="Segoe UI" panose="020B0502040204020203" pitchFamily="34" charset="0"/>
              </a:rPr>
              <a:t>Simulation</a:t>
            </a:r>
            <a:endParaRPr lang="en-CA" sz="4400" b="1" i="1" dirty="0">
              <a:solidFill>
                <a:srgbClr val="0F6FAC"/>
              </a:solidFill>
              <a:latin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3"/>
          <a:stretch>
            <a:fillRect/>
          </a:stretch>
        </p:blipFill>
        <p:spPr>
          <a:xfrm>
            <a:off x="2324140" y="1344996"/>
            <a:ext cx="9133402" cy="4955356"/>
          </a:xfrm>
          <a:prstGeom prst="rect">
            <a:avLst/>
          </a:prstGeom>
        </p:spPr>
      </p:pic>
    </p:spTree>
    <p:extLst>
      <p:ext uri="{BB962C8B-B14F-4D97-AF65-F5344CB8AC3E}">
        <p14:creationId xmlns:p14="http://schemas.microsoft.com/office/powerpoint/2010/main" val="2716730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0744" y="134353"/>
            <a:ext cx="8570552"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GOOSE and SMV Supervision</a:t>
            </a:r>
            <a:endParaRPr lang="en-CA" sz="4800" b="1" i="1" dirty="0">
              <a:solidFill>
                <a:srgbClr val="0F6FAC"/>
              </a:solidFill>
              <a:latin typeface="Segoe UI" panose="020B0502040204020203" pitchFamily="34" charset="0"/>
              <a:cs typeface="Segoe UI" panose="020B0502040204020203" pitchFamily="34" charset="0"/>
            </a:endParaRPr>
          </a:p>
        </p:txBody>
      </p:sp>
      <p:sp>
        <p:nvSpPr>
          <p:cNvPr id="9" name="TextBox 8"/>
          <p:cNvSpPr txBox="1"/>
          <p:nvPr/>
        </p:nvSpPr>
        <p:spPr>
          <a:xfrm>
            <a:off x="304796" y="1600200"/>
            <a:ext cx="11604437" cy="3421386"/>
          </a:xfrm>
          <a:prstGeom prst="rect">
            <a:avLst/>
          </a:prstGeom>
          <a:noFill/>
        </p:spPr>
        <p:txBody>
          <a:bodyPr wrap="square" rtlCol="0">
            <a:spAutoFit/>
          </a:bodyPr>
          <a:lstStyle/>
          <a:p>
            <a:pPr marL="342900" indent="-342900">
              <a:lnSpc>
                <a:spcPct val="150000"/>
              </a:lnSpc>
              <a:spcBef>
                <a:spcPct val="20000"/>
              </a:spcBef>
              <a:buFont typeface="Wingdings" pitchFamily="2" charset="2"/>
              <a:buChar char="q"/>
            </a:pPr>
            <a:r>
              <a:rPr lang="en-CA" sz="2400" dirty="0" smtClean="0">
                <a:latin typeface="Segoe UI" panose="020B0502040204020203" pitchFamily="34" charset="0"/>
                <a:ea typeface="Segoe UI" panose="020B0502040204020203" pitchFamily="34" charset="0"/>
                <a:cs typeface="Segoe UI" panose="020B0502040204020203" pitchFamily="34" charset="0"/>
              </a:rPr>
              <a:t>The LGOS and LSVS logical nodes may be used to monitor subscription states to GOOSE or SMV signals. They contain mandatory information like status of the subscription (active, not active) and other optional information</a:t>
            </a:r>
          </a:p>
          <a:p>
            <a:pPr marL="342900" indent="-342900">
              <a:lnSpc>
                <a:spcPct val="150000"/>
              </a:lnSpc>
              <a:spcBef>
                <a:spcPct val="20000"/>
              </a:spcBef>
              <a:buFont typeface="Wingdings" pitchFamily="2" charset="2"/>
              <a:buChar char="q"/>
            </a:pPr>
            <a:r>
              <a:rPr lang="en-CA" sz="2400" dirty="0">
                <a:latin typeface="Segoe UI" panose="020B0502040204020203" pitchFamily="34" charset="0"/>
                <a:ea typeface="Segoe UI" panose="020B0502040204020203" pitchFamily="34" charset="0"/>
                <a:cs typeface="Segoe UI" panose="020B0502040204020203" pitchFamily="34" charset="0"/>
              </a:rPr>
              <a:t>The </a:t>
            </a:r>
            <a:r>
              <a:rPr lang="en-CA" sz="2400" dirty="0" smtClean="0">
                <a:latin typeface="Segoe UI" panose="020B0502040204020203" pitchFamily="34" charset="0"/>
                <a:ea typeface="Segoe UI" panose="020B0502040204020203" pitchFamily="34" charset="0"/>
                <a:cs typeface="Segoe UI" panose="020B0502040204020203" pitchFamily="34" charset="0"/>
              </a:rPr>
              <a:t>subscriber’s root </a:t>
            </a:r>
            <a:r>
              <a:rPr lang="en-CA" sz="2400" dirty="0">
                <a:latin typeface="Segoe UI" panose="020B0502040204020203" pitchFamily="34" charset="0"/>
                <a:ea typeface="Segoe UI" panose="020B0502040204020203" pitchFamily="34" charset="0"/>
                <a:cs typeface="Segoe UI" panose="020B0502040204020203" pitchFamily="34" charset="0"/>
              </a:rPr>
              <a:t>LD </a:t>
            </a:r>
            <a:r>
              <a:rPr lang="en-CA" sz="2400" dirty="0" err="1">
                <a:latin typeface="Segoe UI" panose="020B0502040204020203" pitchFamily="34" charset="0"/>
                <a:ea typeface="Segoe UI" panose="020B0502040204020203" pitchFamily="34" charset="0"/>
                <a:cs typeface="Segoe UI" panose="020B0502040204020203" pitchFamily="34" charset="0"/>
              </a:rPr>
              <a:t>LPHD.Sim.StVal</a:t>
            </a:r>
            <a:r>
              <a:rPr lang="en-CA" sz="2400" dirty="0">
                <a:latin typeface="Segoe UI" panose="020B0502040204020203" pitchFamily="34" charset="0"/>
                <a:ea typeface="Segoe UI" panose="020B0502040204020203" pitchFamily="34" charset="0"/>
                <a:cs typeface="Segoe UI" panose="020B0502040204020203" pitchFamily="34" charset="0"/>
              </a:rPr>
              <a:t> is used to switch the ability of the DUT to accept real or simulated test signals, then LGOS or LSVS will indicate the state of the incoming </a:t>
            </a:r>
            <a:r>
              <a:rPr lang="en-CA" sz="2400" dirty="0" smtClean="0">
                <a:latin typeface="Segoe UI" panose="020B0502040204020203" pitchFamily="34" charset="0"/>
                <a:ea typeface="Segoe UI" panose="020B0502040204020203" pitchFamily="34" charset="0"/>
                <a:cs typeface="Segoe UI" panose="020B0502040204020203" pitchFamily="34" charset="0"/>
              </a:rPr>
              <a:t>signals</a:t>
            </a:r>
            <a:endParaRPr lang="en-CA" sz="240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298055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0744" y="134353"/>
            <a:ext cx="8570552"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GOOSE and SMV Supervision</a:t>
            </a:r>
            <a:endParaRPr lang="en-CA" sz="4800" b="1" i="1" dirty="0">
              <a:solidFill>
                <a:srgbClr val="0F6FAC"/>
              </a:solidFill>
              <a:latin typeface="Segoe UI" panose="020B0502040204020203" pitchFamily="34" charset="0"/>
              <a:cs typeface="Segoe UI" panose="020B0502040204020203" pitchFamily="34" charset="0"/>
            </a:endParaRPr>
          </a:p>
        </p:txBody>
      </p:sp>
      <p:pic>
        <p:nvPicPr>
          <p:cNvPr id="4" name="Picture 3"/>
          <p:cNvPicPr/>
          <p:nvPr/>
        </p:nvPicPr>
        <p:blipFill>
          <a:blip r:embed="rId3" cstate="print"/>
          <a:srcRect/>
          <a:stretch>
            <a:fillRect/>
          </a:stretch>
        </p:blipFill>
        <p:spPr bwMode="auto">
          <a:xfrm>
            <a:off x="4281889" y="1421176"/>
            <a:ext cx="7781581" cy="4491212"/>
          </a:xfrm>
          <a:prstGeom prst="rect">
            <a:avLst/>
          </a:prstGeom>
          <a:noFill/>
          <a:ln w="9525">
            <a:noFill/>
            <a:miter lim="800000"/>
            <a:headEnd/>
            <a:tailEnd/>
          </a:ln>
        </p:spPr>
      </p:pic>
      <p:sp>
        <p:nvSpPr>
          <p:cNvPr id="5" name="TextBox 4"/>
          <p:cNvSpPr txBox="1"/>
          <p:nvPr/>
        </p:nvSpPr>
        <p:spPr>
          <a:xfrm>
            <a:off x="304798" y="1600200"/>
            <a:ext cx="3848562" cy="507831"/>
          </a:xfrm>
          <a:prstGeom prst="rect">
            <a:avLst/>
          </a:prstGeom>
          <a:noFill/>
        </p:spPr>
        <p:txBody>
          <a:bodyPr wrap="square" rtlCol="0">
            <a:spAutoFit/>
          </a:bodyPr>
          <a:lstStyle/>
          <a:p>
            <a:pPr>
              <a:lnSpc>
                <a:spcPct val="150000"/>
              </a:lnSpc>
              <a:spcBef>
                <a:spcPct val="20000"/>
              </a:spcBef>
            </a:pPr>
            <a:r>
              <a:rPr lang="en-CA" dirty="0" smtClean="0">
                <a:latin typeface="Segoe UI" panose="020B0502040204020203" pitchFamily="34" charset="0"/>
                <a:ea typeface="Segoe UI" panose="020B0502040204020203" pitchFamily="34" charset="0"/>
                <a:cs typeface="Segoe UI" panose="020B0502040204020203" pitchFamily="34" charset="0"/>
              </a:rPr>
              <a:t>IEC 61850 Tissue 1151 - </a:t>
            </a:r>
            <a:endParaRPr lang="en-CA" dirty="0">
              <a:latin typeface="Segoe UI" panose="020B0502040204020203" pitchFamily="34" charset="0"/>
              <a:ea typeface="Segoe UI" panose="020B0502040204020203" pitchFamily="34" charset="0"/>
              <a:cs typeface="Segoe UI" panose="020B0502040204020203"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96995138"/>
              </p:ext>
            </p:extLst>
          </p:nvPr>
        </p:nvGraphicFramePr>
        <p:xfrm>
          <a:off x="304798" y="2277809"/>
          <a:ext cx="3848562" cy="2777945"/>
        </p:xfrm>
        <a:graphic>
          <a:graphicData uri="http://schemas.openxmlformats.org/drawingml/2006/table">
            <a:tbl>
              <a:tblPr firstRow="1" bandRow="1">
                <a:tableStyleId>{5C22544A-7EE6-4342-B048-85BDC9FD1C3A}</a:tableStyleId>
              </a:tblPr>
              <a:tblGrid>
                <a:gridCol w="1298064">
                  <a:extLst>
                    <a:ext uri="{9D8B030D-6E8A-4147-A177-3AD203B41FA5}">
                      <a16:colId xmlns:a16="http://schemas.microsoft.com/office/drawing/2014/main" val="3120393319"/>
                    </a:ext>
                  </a:extLst>
                </a:gridCol>
                <a:gridCol w="611305">
                  <a:extLst>
                    <a:ext uri="{9D8B030D-6E8A-4147-A177-3AD203B41FA5}">
                      <a16:colId xmlns:a16="http://schemas.microsoft.com/office/drawing/2014/main" val="3820738023"/>
                    </a:ext>
                  </a:extLst>
                </a:gridCol>
                <a:gridCol w="1939193">
                  <a:extLst>
                    <a:ext uri="{9D8B030D-6E8A-4147-A177-3AD203B41FA5}">
                      <a16:colId xmlns:a16="http://schemas.microsoft.com/office/drawing/2014/main" val="3662085585"/>
                    </a:ext>
                  </a:extLst>
                </a:gridCol>
              </a:tblGrid>
              <a:tr h="281649">
                <a:tc>
                  <a:txBody>
                    <a:bodyPr/>
                    <a:lstStyle/>
                    <a:p>
                      <a:pPr algn="ctr"/>
                      <a:r>
                        <a:rPr lang="en-CA" sz="1200" dirty="0" smtClean="0"/>
                        <a:t>Data</a:t>
                      </a:r>
                      <a:r>
                        <a:rPr lang="en-CA" sz="1200" baseline="0" dirty="0" smtClean="0"/>
                        <a:t> Object</a:t>
                      </a:r>
                      <a:endParaRPr lang="en-CA" sz="1200" dirty="0"/>
                    </a:p>
                  </a:txBody>
                  <a:tcPr/>
                </a:tc>
                <a:tc>
                  <a:txBody>
                    <a:bodyPr/>
                    <a:lstStyle/>
                    <a:p>
                      <a:pPr algn="ctr"/>
                      <a:r>
                        <a:rPr lang="en-CA" sz="1200" dirty="0" smtClean="0"/>
                        <a:t>Status</a:t>
                      </a:r>
                      <a:endParaRPr lang="en-CA" sz="1200" dirty="0"/>
                    </a:p>
                  </a:txBody>
                  <a:tcPr/>
                </a:tc>
                <a:tc>
                  <a:txBody>
                    <a:bodyPr/>
                    <a:lstStyle/>
                    <a:p>
                      <a:pPr algn="ctr"/>
                      <a:r>
                        <a:rPr lang="en-CA" sz="1200" dirty="0" smtClean="0"/>
                        <a:t>Explanation</a:t>
                      </a:r>
                      <a:endParaRPr lang="en-CA" sz="1200" dirty="0"/>
                    </a:p>
                  </a:txBody>
                  <a:tcPr/>
                </a:tc>
                <a:extLst>
                  <a:ext uri="{0D108BD9-81ED-4DB2-BD59-A6C34878D82A}">
                    <a16:rowId xmlns:a16="http://schemas.microsoft.com/office/drawing/2014/main" val="4047237582"/>
                  </a:ext>
                </a:extLst>
              </a:tr>
              <a:tr h="608068">
                <a:tc rowSpan="2">
                  <a:txBody>
                    <a:bodyPr/>
                    <a:lstStyle/>
                    <a:p>
                      <a:r>
                        <a:rPr lang="en-CA" sz="1200" dirty="0" smtClean="0"/>
                        <a:t>LSVS/</a:t>
                      </a:r>
                      <a:r>
                        <a:rPr lang="en-CA" sz="1200" dirty="0" err="1" smtClean="0"/>
                        <a:t>LGOS.</a:t>
                      </a:r>
                      <a:r>
                        <a:rPr lang="en-CA" sz="1200" b="1" i="1" dirty="0" err="1" smtClean="0"/>
                        <a:t>St</a:t>
                      </a:r>
                      <a:endParaRPr lang="en-CA" sz="1200" b="1" i="1" dirty="0"/>
                    </a:p>
                  </a:txBody>
                  <a:tcPr/>
                </a:tc>
                <a:tc>
                  <a:txBody>
                    <a:bodyPr/>
                    <a:lstStyle/>
                    <a:p>
                      <a:r>
                        <a:rPr lang="en-CA" sz="1200" dirty="0" smtClean="0">
                          <a:solidFill>
                            <a:srgbClr val="00B050"/>
                          </a:solidFill>
                        </a:rPr>
                        <a:t>TRUE</a:t>
                      </a:r>
                      <a:endParaRPr lang="en-CA" sz="1200" dirty="0">
                        <a:solidFill>
                          <a:srgbClr val="00B050"/>
                        </a:solidFill>
                      </a:endParaRPr>
                    </a:p>
                  </a:txBody>
                  <a:tcPr/>
                </a:tc>
                <a:tc>
                  <a:txBody>
                    <a:bodyPr/>
                    <a:lstStyle/>
                    <a:p>
                      <a:r>
                        <a:rPr lang="en-CA" sz="1200" dirty="0" smtClean="0"/>
                        <a:t>Message</a:t>
                      </a:r>
                      <a:r>
                        <a:rPr lang="en-CA" sz="1200" baseline="0" dirty="0" smtClean="0"/>
                        <a:t> are there and therefore forwarded to the application</a:t>
                      </a:r>
                      <a:endParaRPr lang="en-CA" sz="1200" dirty="0"/>
                    </a:p>
                  </a:txBody>
                  <a:tcPr/>
                </a:tc>
                <a:extLst>
                  <a:ext uri="{0D108BD9-81ED-4DB2-BD59-A6C34878D82A}">
                    <a16:rowId xmlns:a16="http://schemas.microsoft.com/office/drawing/2014/main" val="2401183455"/>
                  </a:ext>
                </a:extLst>
              </a:tr>
              <a:tr h="608068">
                <a:tc vMerge="1">
                  <a:txBody>
                    <a:bodyPr/>
                    <a:lstStyle/>
                    <a:p>
                      <a:endParaRPr lang="en-CA" sz="1200" dirty="0"/>
                    </a:p>
                  </a:txBody>
                  <a:tcPr/>
                </a:tc>
                <a:tc>
                  <a:txBody>
                    <a:bodyPr/>
                    <a:lstStyle/>
                    <a:p>
                      <a:r>
                        <a:rPr lang="en-CA" sz="1200" dirty="0" smtClean="0">
                          <a:solidFill>
                            <a:srgbClr val="FF0000"/>
                          </a:solidFill>
                        </a:rPr>
                        <a:t>FALSE</a:t>
                      </a:r>
                      <a:endParaRPr lang="en-CA" sz="1200" dirty="0">
                        <a:solidFill>
                          <a:srgbClr val="FF0000"/>
                        </a:solidFill>
                      </a:endParaRPr>
                    </a:p>
                  </a:txBody>
                  <a:tcPr/>
                </a:tc>
                <a:tc>
                  <a:txBody>
                    <a:bodyPr/>
                    <a:lstStyle/>
                    <a:p>
                      <a:r>
                        <a:rPr lang="en-CA" sz="1200" dirty="0" smtClean="0"/>
                        <a:t>No message</a:t>
                      </a:r>
                      <a:r>
                        <a:rPr lang="en-CA" sz="1200" baseline="0" dirty="0" smtClean="0"/>
                        <a:t> received. Application does not get message</a:t>
                      </a:r>
                      <a:endParaRPr lang="en-CA" sz="1200" dirty="0"/>
                    </a:p>
                  </a:txBody>
                  <a:tcPr/>
                </a:tc>
                <a:extLst>
                  <a:ext uri="{0D108BD9-81ED-4DB2-BD59-A6C34878D82A}">
                    <a16:rowId xmlns:a16="http://schemas.microsoft.com/office/drawing/2014/main" val="49173904"/>
                  </a:ext>
                </a:extLst>
              </a:tr>
              <a:tr h="608068">
                <a:tc rowSpan="2">
                  <a:txBody>
                    <a:bodyPr/>
                    <a:lstStyle/>
                    <a:p>
                      <a:r>
                        <a:rPr lang="en-CA" sz="1200" dirty="0" smtClean="0"/>
                        <a:t>LSVS/</a:t>
                      </a:r>
                      <a:r>
                        <a:rPr lang="en-CA" sz="1200" dirty="0" err="1" smtClean="0"/>
                        <a:t>LGOS.</a:t>
                      </a:r>
                      <a:r>
                        <a:rPr lang="en-CA" sz="1200" b="1" i="1" dirty="0" err="1" smtClean="0"/>
                        <a:t>SimSt</a:t>
                      </a:r>
                      <a:endParaRPr lang="en-CA" sz="1200" b="1" i="1" dirty="0"/>
                    </a:p>
                  </a:txBody>
                  <a:tcPr/>
                </a:tc>
                <a:tc>
                  <a:txBody>
                    <a:bodyPr/>
                    <a:lstStyle/>
                    <a:p>
                      <a:r>
                        <a:rPr lang="en-CA" sz="1200" dirty="0" smtClean="0">
                          <a:solidFill>
                            <a:srgbClr val="00B050"/>
                          </a:solidFill>
                        </a:rPr>
                        <a:t>TRUE</a:t>
                      </a:r>
                      <a:endParaRPr lang="en-CA" sz="1200" dirty="0">
                        <a:solidFill>
                          <a:srgbClr val="00B050"/>
                        </a:solidFill>
                      </a:endParaRPr>
                    </a:p>
                  </a:txBody>
                  <a:tcPr/>
                </a:tc>
                <a:tc>
                  <a:txBody>
                    <a:bodyPr/>
                    <a:lstStyle/>
                    <a:p>
                      <a:r>
                        <a:rPr lang="en-CA" sz="1200" dirty="0" smtClean="0"/>
                        <a:t>Subscription switched to simulated telegram only</a:t>
                      </a:r>
                      <a:endParaRPr lang="en-CA" sz="1200" dirty="0"/>
                    </a:p>
                  </a:txBody>
                  <a:tcPr/>
                </a:tc>
                <a:extLst>
                  <a:ext uri="{0D108BD9-81ED-4DB2-BD59-A6C34878D82A}">
                    <a16:rowId xmlns:a16="http://schemas.microsoft.com/office/drawing/2014/main" val="2399598698"/>
                  </a:ext>
                </a:extLst>
              </a:tr>
              <a:tr h="608068">
                <a:tc vMerge="1">
                  <a:txBody>
                    <a:bodyPr/>
                    <a:lstStyle/>
                    <a:p>
                      <a:endParaRPr lang="en-CA" sz="1200" dirty="0"/>
                    </a:p>
                  </a:txBody>
                  <a:tcPr/>
                </a:tc>
                <a:tc>
                  <a:txBody>
                    <a:bodyPr/>
                    <a:lstStyle/>
                    <a:p>
                      <a:r>
                        <a:rPr lang="en-CA" sz="1200" dirty="0" smtClean="0">
                          <a:solidFill>
                            <a:srgbClr val="FF0000"/>
                          </a:solidFill>
                        </a:rPr>
                        <a:t>FALSE</a:t>
                      </a:r>
                      <a:endParaRPr lang="en-CA" sz="1200" dirty="0">
                        <a:solidFill>
                          <a:srgbClr val="FF0000"/>
                        </a:solidFill>
                      </a:endParaRPr>
                    </a:p>
                  </a:txBody>
                  <a:tcPr/>
                </a:tc>
                <a:tc>
                  <a:txBody>
                    <a:bodyPr/>
                    <a:lstStyle/>
                    <a:p>
                      <a:r>
                        <a:rPr lang="en-CA" sz="1200" dirty="0" smtClean="0"/>
                        <a:t>Subscription switched</a:t>
                      </a:r>
                      <a:r>
                        <a:rPr lang="en-CA" sz="1200" baseline="0" dirty="0" smtClean="0"/>
                        <a:t> to NOT simulated telegram</a:t>
                      </a:r>
                      <a:r>
                        <a:rPr lang="en-CA" sz="1200" dirty="0" smtClean="0"/>
                        <a:t> </a:t>
                      </a:r>
                      <a:endParaRPr lang="en-CA" sz="1200" dirty="0"/>
                    </a:p>
                  </a:txBody>
                  <a:tcPr/>
                </a:tc>
                <a:extLst>
                  <a:ext uri="{0D108BD9-81ED-4DB2-BD59-A6C34878D82A}">
                    <a16:rowId xmlns:a16="http://schemas.microsoft.com/office/drawing/2014/main" val="1449877193"/>
                  </a:ext>
                </a:extLst>
              </a:tr>
            </a:tbl>
          </a:graphicData>
        </a:graphic>
      </p:graphicFrame>
    </p:spTree>
    <p:extLst>
      <p:ext uri="{BB962C8B-B14F-4D97-AF65-F5344CB8AC3E}">
        <p14:creationId xmlns:p14="http://schemas.microsoft.com/office/powerpoint/2010/main" val="127356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65761" y="134353"/>
            <a:ext cx="5660525"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Mode &amp; Behaviour</a:t>
            </a:r>
            <a:endParaRPr lang="en-CA" sz="4800" b="1" i="1" dirty="0">
              <a:solidFill>
                <a:srgbClr val="0F6FAC"/>
              </a:solidFill>
              <a:latin typeface="Segoe UI" panose="020B0502040204020203" pitchFamily="34" charset="0"/>
              <a:cs typeface="Segoe UI" panose="020B0502040204020203" pitchFamily="34" charset="0"/>
            </a:endParaRPr>
          </a:p>
        </p:txBody>
      </p:sp>
      <p:sp>
        <p:nvSpPr>
          <p:cNvPr id="6" name="TextBox 5"/>
          <p:cNvSpPr txBox="1"/>
          <p:nvPr/>
        </p:nvSpPr>
        <p:spPr>
          <a:xfrm>
            <a:off x="304797" y="1600200"/>
            <a:ext cx="6977352" cy="4290405"/>
          </a:xfrm>
          <a:prstGeom prst="rect">
            <a:avLst/>
          </a:prstGeom>
          <a:noFill/>
        </p:spPr>
        <p:txBody>
          <a:bodyPr wrap="square" rtlCol="0">
            <a:spAutoFit/>
          </a:bodyPr>
          <a:lstStyle/>
          <a:p>
            <a:pPr marL="342900" indent="-342900">
              <a:lnSpc>
                <a:spcPct val="150000"/>
              </a:lnSpc>
              <a:spcBef>
                <a:spcPct val="20000"/>
              </a:spcBef>
              <a:buFont typeface="Wingdings" pitchFamily="2" charset="2"/>
              <a:buChar char="q"/>
            </a:pPr>
            <a:r>
              <a:rPr lang="en-CA" sz="1600" dirty="0" smtClean="0">
                <a:latin typeface="Segoe UI" panose="020B0502040204020203" pitchFamily="34" charset="0"/>
                <a:ea typeface="Segoe UI" panose="020B0502040204020203" pitchFamily="34" charset="0"/>
                <a:cs typeface="Segoe UI" panose="020B0502040204020203" pitchFamily="34" charset="0"/>
              </a:rPr>
              <a:t>IEC 61850-7-4 defines a list of logical nodes. Each logical node (e.g. a circuit breaker is abbreviated as “XCBR”) is composed of several data that represent some application-specific meaning</a:t>
            </a:r>
          </a:p>
          <a:p>
            <a:pPr marL="342900" indent="-342900">
              <a:lnSpc>
                <a:spcPct val="150000"/>
              </a:lnSpc>
              <a:spcBef>
                <a:spcPct val="20000"/>
              </a:spcBef>
              <a:buFont typeface="Wingdings" pitchFamily="2" charset="2"/>
              <a:buChar char="q"/>
            </a:pPr>
            <a:r>
              <a:rPr lang="en-CA" sz="1600" b="1" dirty="0" smtClean="0">
                <a:latin typeface="Segoe UI" panose="020B0502040204020203" pitchFamily="34" charset="0"/>
                <a:ea typeface="Segoe UI" panose="020B0502040204020203" pitchFamily="34" charset="0"/>
                <a:cs typeface="Segoe UI" panose="020B0502040204020203" pitchFamily="34" charset="0"/>
              </a:rPr>
              <a:t>Mod</a:t>
            </a:r>
            <a:r>
              <a:rPr lang="en-CA" sz="1600" dirty="0" smtClean="0">
                <a:latin typeface="Segoe UI" panose="020B0502040204020203" pitchFamily="34" charset="0"/>
                <a:ea typeface="Segoe UI" panose="020B0502040204020203" pitchFamily="34" charset="0"/>
                <a:cs typeface="Segoe UI" panose="020B0502040204020203" pitchFamily="34" charset="0"/>
              </a:rPr>
              <a:t> </a:t>
            </a:r>
            <a:r>
              <a:rPr lang="en-CA" sz="1600" dirty="0">
                <a:latin typeface="Segoe UI" panose="020B0502040204020203" pitchFamily="34" charset="0"/>
                <a:ea typeface="Segoe UI" panose="020B0502040204020203" pitchFamily="34" charset="0"/>
                <a:cs typeface="Segoe UI" panose="020B0502040204020203" pitchFamily="34" charset="0"/>
              </a:rPr>
              <a:t>is a </a:t>
            </a:r>
            <a:r>
              <a:rPr lang="en-CA" sz="1600" b="1" dirty="0">
                <a:latin typeface="Segoe UI" panose="020B0502040204020203" pitchFamily="34" charset="0"/>
                <a:ea typeface="Segoe UI" panose="020B0502040204020203" pitchFamily="34" charset="0"/>
                <a:cs typeface="Segoe UI" panose="020B0502040204020203" pitchFamily="34" charset="0"/>
              </a:rPr>
              <a:t>controllable</a:t>
            </a:r>
            <a:r>
              <a:rPr lang="en-CA" sz="1600" dirty="0">
                <a:latin typeface="Segoe UI" panose="020B0502040204020203" pitchFamily="34" charset="0"/>
                <a:ea typeface="Segoe UI" panose="020B0502040204020203" pitchFamily="34" charset="0"/>
                <a:cs typeface="Segoe UI" panose="020B0502040204020203" pitchFamily="34" charset="0"/>
              </a:rPr>
              <a:t> data representing the current operation mode of the circuit breaker logical node (</a:t>
            </a:r>
            <a:r>
              <a:rPr lang="en-CA" sz="1600" b="1" dirty="0">
                <a:latin typeface="Segoe UI" panose="020B0502040204020203" pitchFamily="34" charset="0"/>
                <a:ea typeface="Segoe UI" panose="020B0502040204020203" pitchFamily="34" charset="0"/>
                <a:cs typeface="Segoe UI" panose="020B0502040204020203" pitchFamily="34" charset="0"/>
              </a:rPr>
              <a:t>on</a:t>
            </a:r>
            <a:r>
              <a:rPr lang="en-CA" sz="1600" dirty="0">
                <a:latin typeface="Segoe UI" panose="020B0502040204020203" pitchFamily="34" charset="0"/>
                <a:ea typeface="Segoe UI" panose="020B0502040204020203" pitchFamily="34" charset="0"/>
                <a:cs typeface="Segoe UI" panose="020B0502040204020203" pitchFamily="34" charset="0"/>
              </a:rPr>
              <a:t>, </a:t>
            </a:r>
            <a:r>
              <a:rPr lang="en-CA" sz="1600" b="1" dirty="0">
                <a:latin typeface="Segoe UI" panose="020B0502040204020203" pitchFamily="34" charset="0"/>
                <a:ea typeface="Segoe UI" panose="020B0502040204020203" pitchFamily="34" charset="0"/>
                <a:cs typeface="Segoe UI" panose="020B0502040204020203" pitchFamily="34" charset="0"/>
              </a:rPr>
              <a:t>on-block</a:t>
            </a:r>
            <a:r>
              <a:rPr lang="en-CA" sz="1600" dirty="0">
                <a:latin typeface="Segoe UI" panose="020B0502040204020203" pitchFamily="34" charset="0"/>
                <a:ea typeface="Segoe UI" panose="020B0502040204020203" pitchFamily="34" charset="0"/>
                <a:cs typeface="Segoe UI" panose="020B0502040204020203" pitchFamily="34" charset="0"/>
              </a:rPr>
              <a:t>, </a:t>
            </a:r>
            <a:r>
              <a:rPr lang="en-CA" sz="1600" b="1" dirty="0">
                <a:latin typeface="Segoe UI" panose="020B0502040204020203" pitchFamily="34" charset="0"/>
                <a:ea typeface="Segoe UI" panose="020B0502040204020203" pitchFamily="34" charset="0"/>
                <a:cs typeface="Segoe UI" panose="020B0502040204020203" pitchFamily="34" charset="0"/>
              </a:rPr>
              <a:t>test</a:t>
            </a:r>
            <a:r>
              <a:rPr lang="en-CA" sz="1600" dirty="0">
                <a:latin typeface="Segoe UI" panose="020B0502040204020203" pitchFamily="34" charset="0"/>
                <a:ea typeface="Segoe UI" panose="020B0502040204020203" pitchFamily="34" charset="0"/>
                <a:cs typeface="Segoe UI" panose="020B0502040204020203" pitchFamily="34" charset="0"/>
              </a:rPr>
              <a:t>, </a:t>
            </a:r>
            <a:r>
              <a:rPr lang="en-CA" sz="1600" b="1" dirty="0">
                <a:latin typeface="Segoe UI" panose="020B0502040204020203" pitchFamily="34" charset="0"/>
                <a:ea typeface="Segoe UI" panose="020B0502040204020203" pitchFamily="34" charset="0"/>
                <a:cs typeface="Segoe UI" panose="020B0502040204020203" pitchFamily="34" charset="0"/>
              </a:rPr>
              <a:t>test/blocked</a:t>
            </a:r>
            <a:r>
              <a:rPr lang="en-CA" sz="1600" dirty="0">
                <a:latin typeface="Segoe UI" panose="020B0502040204020203" pitchFamily="34" charset="0"/>
                <a:ea typeface="Segoe UI" panose="020B0502040204020203" pitchFamily="34" charset="0"/>
                <a:cs typeface="Segoe UI" panose="020B0502040204020203" pitchFamily="34" charset="0"/>
              </a:rPr>
              <a:t>, </a:t>
            </a:r>
            <a:r>
              <a:rPr lang="en-CA" sz="1600" b="1" dirty="0">
                <a:latin typeface="Segoe UI" panose="020B0502040204020203" pitchFamily="34" charset="0"/>
                <a:ea typeface="Segoe UI" panose="020B0502040204020203" pitchFamily="34" charset="0"/>
                <a:cs typeface="Segoe UI" panose="020B0502040204020203" pitchFamily="34" charset="0"/>
              </a:rPr>
              <a:t>off</a:t>
            </a:r>
            <a:r>
              <a:rPr lang="en-CA" sz="1600" dirty="0" smtClean="0">
                <a:latin typeface="Segoe UI" panose="020B0502040204020203" pitchFamily="34" charset="0"/>
                <a:ea typeface="Segoe UI" panose="020B0502040204020203" pitchFamily="34" charset="0"/>
                <a:cs typeface="Segoe UI" panose="020B0502040204020203" pitchFamily="34" charset="0"/>
              </a:rPr>
              <a:t>).</a:t>
            </a:r>
          </a:p>
          <a:p>
            <a:pPr marL="342900" indent="-342900">
              <a:lnSpc>
                <a:spcPct val="150000"/>
              </a:lnSpc>
              <a:spcBef>
                <a:spcPct val="20000"/>
              </a:spcBef>
              <a:buFont typeface="Wingdings" pitchFamily="2" charset="2"/>
              <a:buChar char="q"/>
            </a:pPr>
            <a:r>
              <a:rPr lang="en-CA" sz="1600" b="1" dirty="0" err="1" smtClean="0">
                <a:latin typeface="Segoe UI" panose="020B0502040204020203" pitchFamily="34" charset="0"/>
                <a:ea typeface="Segoe UI" panose="020B0502040204020203" pitchFamily="34" charset="0"/>
                <a:cs typeface="Segoe UI" panose="020B0502040204020203" pitchFamily="34" charset="0"/>
              </a:rPr>
              <a:t>Beh</a:t>
            </a:r>
            <a:r>
              <a:rPr lang="en-CA" sz="1600" dirty="0" smtClean="0">
                <a:latin typeface="Segoe UI" panose="020B0502040204020203" pitchFamily="34" charset="0"/>
                <a:ea typeface="Segoe UI" panose="020B0502040204020203" pitchFamily="34" charset="0"/>
                <a:cs typeface="Segoe UI" panose="020B0502040204020203" pitchFamily="34" charset="0"/>
              </a:rPr>
              <a:t> is a </a:t>
            </a:r>
            <a:r>
              <a:rPr lang="en-CA" sz="1600" b="1" dirty="0" smtClean="0">
                <a:latin typeface="Segoe UI" panose="020B0502040204020203" pitchFamily="34" charset="0"/>
                <a:ea typeface="Segoe UI" panose="020B0502040204020203" pitchFamily="34" charset="0"/>
                <a:cs typeface="Segoe UI" panose="020B0502040204020203" pitchFamily="34" charset="0"/>
              </a:rPr>
              <a:t>non-controllable</a:t>
            </a:r>
            <a:r>
              <a:rPr lang="en-CA" sz="1600" dirty="0" smtClean="0">
                <a:latin typeface="Segoe UI" panose="020B0502040204020203" pitchFamily="34" charset="0"/>
                <a:ea typeface="Segoe UI" panose="020B0502040204020203" pitchFamily="34" charset="0"/>
                <a:cs typeface="Segoe UI" panose="020B0502040204020203" pitchFamily="34" charset="0"/>
              </a:rPr>
              <a:t> data and has the same values as Mod. It represents the combination status of the mode of a logical node and the mode of the containing </a:t>
            </a:r>
            <a:r>
              <a:rPr lang="en-CA" sz="1600" b="1" dirty="0" smtClean="0">
                <a:latin typeface="Segoe UI" panose="020B0502040204020203" pitchFamily="34" charset="0"/>
                <a:ea typeface="Segoe UI" panose="020B0502040204020203" pitchFamily="34" charset="0"/>
                <a:cs typeface="Segoe UI" panose="020B0502040204020203" pitchFamily="34" charset="0"/>
              </a:rPr>
              <a:t>logical device</a:t>
            </a:r>
            <a:r>
              <a:rPr lang="en-CA" sz="1600" dirty="0" smtClean="0">
                <a:latin typeface="Segoe UI" panose="020B0502040204020203" pitchFamily="34" charset="0"/>
                <a:ea typeface="Segoe UI" panose="020B0502040204020203" pitchFamily="34" charset="0"/>
                <a:cs typeface="Segoe UI" panose="020B0502040204020203" pitchFamily="34" charset="0"/>
              </a:rPr>
              <a:t>*</a:t>
            </a:r>
          </a:p>
          <a:p>
            <a:pPr>
              <a:lnSpc>
                <a:spcPct val="150000"/>
              </a:lnSpc>
              <a:spcBef>
                <a:spcPct val="20000"/>
              </a:spcBef>
            </a:pPr>
            <a:r>
              <a:rPr lang="en-CA" sz="1200" dirty="0" smtClean="0">
                <a:latin typeface="Segoe UI" panose="020B0502040204020203" pitchFamily="34" charset="0"/>
                <a:ea typeface="Segoe UI" panose="020B0502040204020203" pitchFamily="34" charset="0"/>
                <a:cs typeface="Segoe UI" panose="020B0502040204020203" pitchFamily="34" charset="0"/>
              </a:rPr>
              <a:t>*A </a:t>
            </a:r>
            <a:r>
              <a:rPr lang="en-CA" sz="1200" b="1" dirty="0" smtClean="0">
                <a:latin typeface="Segoe UI" panose="020B0502040204020203" pitchFamily="34" charset="0"/>
                <a:ea typeface="Segoe UI" panose="020B0502040204020203" pitchFamily="34" charset="0"/>
                <a:cs typeface="Segoe UI" panose="020B0502040204020203" pitchFamily="34" charset="0"/>
              </a:rPr>
              <a:t>logical device </a:t>
            </a:r>
            <a:r>
              <a:rPr lang="en-CA" sz="1200" dirty="0" smtClean="0">
                <a:latin typeface="Segoe UI" panose="020B0502040204020203" pitchFamily="34" charset="0"/>
                <a:ea typeface="Segoe UI" panose="020B0502040204020203" pitchFamily="34" charset="0"/>
                <a:cs typeface="Segoe UI" panose="020B0502040204020203" pitchFamily="34" charset="0"/>
              </a:rPr>
              <a:t>is mainly a composition of logical nodes and additional services (e.g. GOOSE, sample value exchange, setting groups). The </a:t>
            </a:r>
            <a:r>
              <a:rPr lang="en-CA" sz="1200" b="1" dirty="0" smtClean="0">
                <a:latin typeface="Segoe UI" panose="020B0502040204020203" pitchFamily="34" charset="0"/>
                <a:ea typeface="Segoe UI" panose="020B0502040204020203" pitchFamily="34" charset="0"/>
                <a:cs typeface="Segoe UI" panose="020B0502040204020203" pitchFamily="34" charset="0"/>
              </a:rPr>
              <a:t>logical node zero (LLN0) </a:t>
            </a:r>
            <a:r>
              <a:rPr lang="en-CA" sz="1200" dirty="0" smtClean="0">
                <a:latin typeface="Segoe UI" panose="020B0502040204020203" pitchFamily="34" charset="0"/>
                <a:ea typeface="Segoe UI" panose="020B0502040204020203" pitchFamily="34" charset="0"/>
                <a:cs typeface="Segoe UI" panose="020B0502040204020203" pitchFamily="34" charset="0"/>
              </a:rPr>
              <a:t>represents common data of the logical device. For example, the </a:t>
            </a:r>
            <a:r>
              <a:rPr lang="en-CA" sz="1200" b="1" dirty="0" smtClean="0">
                <a:latin typeface="Segoe UI" panose="020B0502040204020203" pitchFamily="34" charset="0"/>
                <a:ea typeface="Segoe UI" panose="020B0502040204020203" pitchFamily="34" charset="0"/>
                <a:cs typeface="Segoe UI" panose="020B0502040204020203" pitchFamily="34" charset="0"/>
              </a:rPr>
              <a:t>mode of LLN0</a:t>
            </a:r>
            <a:r>
              <a:rPr lang="en-CA" sz="1200" dirty="0" smtClean="0">
                <a:latin typeface="Segoe UI" panose="020B0502040204020203" pitchFamily="34" charset="0"/>
                <a:ea typeface="Segoe UI" panose="020B0502040204020203" pitchFamily="34" charset="0"/>
                <a:cs typeface="Segoe UI" panose="020B0502040204020203" pitchFamily="34" charset="0"/>
              </a:rPr>
              <a:t> is used to control the mode of the whole logical device and, as a result, the mode of every logical node being part of the logical device.</a:t>
            </a:r>
          </a:p>
        </p:txBody>
      </p:sp>
      <p:pic>
        <p:nvPicPr>
          <p:cNvPr id="3" name="Picture 2"/>
          <p:cNvPicPr>
            <a:picLocks noChangeAspect="1"/>
          </p:cNvPicPr>
          <p:nvPr/>
        </p:nvPicPr>
        <p:blipFill>
          <a:blip r:embed="rId3"/>
          <a:stretch>
            <a:fillRect/>
          </a:stretch>
        </p:blipFill>
        <p:spPr>
          <a:xfrm>
            <a:off x="7557571" y="2379644"/>
            <a:ext cx="4480517" cy="2742256"/>
          </a:xfrm>
          <a:prstGeom prst="rect">
            <a:avLst/>
          </a:prstGeom>
        </p:spPr>
      </p:pic>
    </p:spTree>
    <p:extLst>
      <p:ext uri="{BB962C8B-B14F-4D97-AF65-F5344CB8AC3E}">
        <p14:creationId xmlns:p14="http://schemas.microsoft.com/office/powerpoint/2010/main" val="37922598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70894" y="134353"/>
            <a:ext cx="8450262"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Values of Mode &amp; Behaviour</a:t>
            </a:r>
            <a:endParaRPr lang="en-CA" sz="4800" b="1" i="1" dirty="0">
              <a:solidFill>
                <a:srgbClr val="0F6FAC"/>
              </a:solidFill>
              <a:latin typeface="Segoe UI" panose="020B0502040204020203" pitchFamily="34" charset="0"/>
              <a:cs typeface="Segoe UI" panose="020B0502040204020203" pitchFamily="34" charset="0"/>
            </a:endParaRPr>
          </a:p>
        </p:txBody>
      </p:sp>
      <p:sp>
        <p:nvSpPr>
          <p:cNvPr id="6" name="TextBox 5"/>
          <p:cNvSpPr txBox="1"/>
          <p:nvPr/>
        </p:nvSpPr>
        <p:spPr>
          <a:xfrm>
            <a:off x="304798" y="1600200"/>
            <a:ext cx="5600244" cy="3111621"/>
          </a:xfrm>
          <a:prstGeom prst="rect">
            <a:avLst/>
          </a:prstGeom>
          <a:noFill/>
        </p:spPr>
        <p:txBody>
          <a:bodyPr wrap="square" rtlCol="0">
            <a:spAutoFit/>
          </a:bodyPr>
          <a:lstStyle/>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Switching between the modes (</a:t>
            </a:r>
            <a:r>
              <a:rPr lang="en-CA" dirty="0" err="1" smtClean="0">
                <a:latin typeface="Segoe UI" panose="020B0502040204020203" pitchFamily="34" charset="0"/>
                <a:ea typeface="Segoe UI" panose="020B0502040204020203" pitchFamily="34" charset="0"/>
                <a:cs typeface="Segoe UI" panose="020B0502040204020203" pitchFamily="34" charset="0"/>
              </a:rPr>
              <a:t>Mod.stVal</a:t>
            </a:r>
            <a:r>
              <a:rPr lang="en-CA" dirty="0" smtClean="0">
                <a:latin typeface="Segoe UI" panose="020B0502040204020203" pitchFamily="34" charset="0"/>
                <a:ea typeface="Segoe UI" panose="020B0502040204020203" pitchFamily="34" charset="0"/>
                <a:cs typeface="Segoe UI" panose="020B0502040204020203" pitchFamily="34" charset="0"/>
              </a:rPr>
              <a:t>) should only happen as a result of an operator command to the data object Mod</a:t>
            </a:r>
          </a:p>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Mod and </a:t>
            </a:r>
            <a:r>
              <a:rPr lang="en-CA" dirty="0" err="1" smtClean="0">
                <a:latin typeface="Segoe UI" panose="020B0502040204020203" pitchFamily="34" charset="0"/>
                <a:ea typeface="Segoe UI" panose="020B0502040204020203" pitchFamily="34" charset="0"/>
                <a:cs typeface="Segoe UI" panose="020B0502040204020203" pitchFamily="34" charset="0"/>
              </a:rPr>
              <a:t>Beh</a:t>
            </a:r>
            <a:r>
              <a:rPr lang="en-CA" dirty="0" smtClean="0">
                <a:latin typeface="Segoe UI" panose="020B0502040204020203" pitchFamily="34" charset="0"/>
                <a:ea typeface="Segoe UI" panose="020B0502040204020203" pitchFamily="34" charset="0"/>
                <a:cs typeface="Segoe UI" panose="020B0502040204020203" pitchFamily="34" charset="0"/>
              </a:rPr>
              <a:t> are always accessible by the services</a:t>
            </a:r>
          </a:p>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The communication services for the data object Mod do not care about the status of the </a:t>
            </a:r>
            <a:r>
              <a:rPr lang="en-CA" dirty="0" err="1" smtClean="0">
                <a:latin typeface="Segoe UI" panose="020B0502040204020203" pitchFamily="34" charset="0"/>
                <a:ea typeface="Segoe UI" panose="020B0502040204020203" pitchFamily="34" charset="0"/>
                <a:cs typeface="Segoe UI" panose="020B0502040204020203" pitchFamily="34" charset="0"/>
              </a:rPr>
              <a:t>Beh</a:t>
            </a:r>
            <a:r>
              <a:rPr lang="en-CA" dirty="0" smtClean="0">
                <a:latin typeface="Segoe UI" panose="020B0502040204020203" pitchFamily="34" charset="0"/>
                <a:ea typeface="Segoe UI" panose="020B0502040204020203" pitchFamily="34" charset="0"/>
                <a:cs typeface="Segoe UI" panose="020B0502040204020203" pitchFamily="34" charset="0"/>
              </a:rPr>
              <a:t> of the LN</a:t>
            </a:r>
          </a:p>
        </p:txBody>
      </p:sp>
      <p:pic>
        <p:nvPicPr>
          <p:cNvPr id="4" name="Picture 3"/>
          <p:cNvPicPr>
            <a:picLocks noChangeAspect="1"/>
          </p:cNvPicPr>
          <p:nvPr/>
        </p:nvPicPr>
        <p:blipFill>
          <a:blip r:embed="rId3"/>
          <a:stretch>
            <a:fillRect/>
          </a:stretch>
        </p:blipFill>
        <p:spPr>
          <a:xfrm>
            <a:off x="5996829" y="1600200"/>
            <a:ext cx="6035184" cy="4183479"/>
          </a:xfrm>
          <a:prstGeom prst="rect">
            <a:avLst/>
          </a:prstGeom>
        </p:spPr>
      </p:pic>
    </p:spTree>
    <p:extLst>
      <p:ext uri="{BB962C8B-B14F-4D97-AF65-F5344CB8AC3E}">
        <p14:creationId xmlns:p14="http://schemas.microsoft.com/office/powerpoint/2010/main" val="550517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2308" y="134353"/>
            <a:ext cx="9607438"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Definition of Mode &amp; Behaviour</a:t>
            </a:r>
            <a:endParaRPr lang="en-CA" sz="4800" b="1" i="1" dirty="0">
              <a:solidFill>
                <a:srgbClr val="0F6FAC"/>
              </a:solidFill>
              <a:latin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3"/>
          <a:stretch>
            <a:fillRect/>
          </a:stretch>
        </p:blipFill>
        <p:spPr>
          <a:xfrm>
            <a:off x="2203374" y="1337129"/>
            <a:ext cx="8560106" cy="4955537"/>
          </a:xfrm>
          <a:prstGeom prst="rect">
            <a:avLst/>
          </a:prstGeom>
        </p:spPr>
      </p:pic>
    </p:spTree>
    <p:extLst>
      <p:ext uri="{BB962C8B-B14F-4D97-AF65-F5344CB8AC3E}">
        <p14:creationId xmlns:p14="http://schemas.microsoft.com/office/powerpoint/2010/main" val="3029364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4948" y="134353"/>
            <a:ext cx="6742167"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Service Parameter Test</a:t>
            </a:r>
            <a:endParaRPr lang="en-CA" sz="4800" b="1" i="1" dirty="0">
              <a:solidFill>
                <a:srgbClr val="0F6FAC"/>
              </a:solidFill>
              <a:latin typeface="Segoe UI" panose="020B0502040204020203" pitchFamily="34" charset="0"/>
              <a:cs typeface="Segoe UI" panose="020B0502040204020203" pitchFamily="34" charset="0"/>
            </a:endParaRPr>
          </a:p>
        </p:txBody>
      </p:sp>
      <p:sp>
        <p:nvSpPr>
          <p:cNvPr id="6" name="TextBox 5"/>
          <p:cNvSpPr txBox="1"/>
          <p:nvPr/>
        </p:nvSpPr>
        <p:spPr>
          <a:xfrm>
            <a:off x="304797" y="1600200"/>
            <a:ext cx="11472233" cy="1449628"/>
          </a:xfrm>
          <a:prstGeom prst="rect">
            <a:avLst/>
          </a:prstGeom>
          <a:noFill/>
        </p:spPr>
        <p:txBody>
          <a:bodyPr wrap="square" rtlCol="0">
            <a:spAutoFit/>
          </a:bodyPr>
          <a:lstStyle/>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The MMS service parameter </a:t>
            </a:r>
            <a:r>
              <a:rPr lang="en-CA" b="1" dirty="0" smtClean="0">
                <a:latin typeface="Segoe UI" panose="020B0502040204020203" pitchFamily="34" charset="0"/>
                <a:ea typeface="Segoe UI" panose="020B0502040204020203" pitchFamily="34" charset="0"/>
                <a:cs typeface="Segoe UI" panose="020B0502040204020203" pitchFamily="34" charset="0"/>
              </a:rPr>
              <a:t>Test</a:t>
            </a:r>
            <a:r>
              <a:rPr lang="en-CA" dirty="0" smtClean="0">
                <a:latin typeface="Segoe UI" panose="020B0502040204020203" pitchFamily="34" charset="0"/>
                <a:ea typeface="Segoe UI" panose="020B0502040204020203" pitchFamily="34" charset="0"/>
                <a:cs typeface="Segoe UI" panose="020B0502040204020203" pitchFamily="34" charset="0"/>
              </a:rPr>
              <a:t> shall be the test status of the control service</a:t>
            </a:r>
          </a:p>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It shall determine if the client sends a control service for the test purpose or not</a:t>
            </a:r>
          </a:p>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All service primitives belonging to one control sequence shall carry the same test status</a:t>
            </a:r>
          </a:p>
        </p:txBody>
      </p:sp>
      <p:pic>
        <p:nvPicPr>
          <p:cNvPr id="3" name="Picture 2"/>
          <p:cNvPicPr>
            <a:picLocks noChangeAspect="1"/>
          </p:cNvPicPr>
          <p:nvPr/>
        </p:nvPicPr>
        <p:blipFill>
          <a:blip r:embed="rId3"/>
          <a:stretch>
            <a:fillRect/>
          </a:stretch>
        </p:blipFill>
        <p:spPr>
          <a:xfrm>
            <a:off x="810317" y="3684678"/>
            <a:ext cx="10571428" cy="1638095"/>
          </a:xfrm>
          <a:prstGeom prst="rect">
            <a:avLst/>
          </a:prstGeom>
        </p:spPr>
      </p:pic>
    </p:spTree>
    <p:extLst>
      <p:ext uri="{BB962C8B-B14F-4D97-AF65-F5344CB8AC3E}">
        <p14:creationId xmlns:p14="http://schemas.microsoft.com/office/powerpoint/2010/main" val="37812480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3024" y="134353"/>
            <a:ext cx="5606022"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Simulation Models</a:t>
            </a:r>
            <a:endParaRPr lang="en-CA" sz="4800" b="1" i="1" dirty="0">
              <a:solidFill>
                <a:srgbClr val="0F6FAC"/>
              </a:solidFill>
              <a:latin typeface="Segoe UI" panose="020B0502040204020203" pitchFamily="34" charset="0"/>
              <a:cs typeface="Segoe UI" panose="020B0502040204020203" pitchFamily="34" charset="0"/>
            </a:endParaRPr>
          </a:p>
        </p:txBody>
      </p:sp>
      <p:sp>
        <p:nvSpPr>
          <p:cNvPr id="6" name="TextBox 5"/>
          <p:cNvSpPr txBox="1"/>
          <p:nvPr/>
        </p:nvSpPr>
        <p:spPr>
          <a:xfrm>
            <a:off x="304797" y="1600200"/>
            <a:ext cx="7924803" cy="4118050"/>
          </a:xfrm>
          <a:prstGeom prst="rect">
            <a:avLst/>
          </a:prstGeom>
          <a:noFill/>
        </p:spPr>
        <p:txBody>
          <a:bodyPr wrap="square" rtlCol="0">
            <a:spAutoFit/>
          </a:bodyPr>
          <a:lstStyle/>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Simulation models were developed in the Real-Time </a:t>
            </a:r>
            <a:r>
              <a:rPr lang="en-CA" dirty="0">
                <a:latin typeface="Segoe UI" panose="020B0502040204020203" pitchFamily="34" charset="0"/>
                <a:ea typeface="Segoe UI" panose="020B0502040204020203" pitchFamily="34" charset="0"/>
                <a:cs typeface="Segoe UI" panose="020B0502040204020203" pitchFamily="34" charset="0"/>
              </a:rPr>
              <a:t>D</a:t>
            </a:r>
            <a:r>
              <a:rPr lang="en-CA" dirty="0" smtClean="0">
                <a:latin typeface="Segoe UI" panose="020B0502040204020203" pitchFamily="34" charset="0"/>
                <a:ea typeface="Segoe UI" panose="020B0502040204020203" pitchFamily="34" charset="0"/>
                <a:cs typeface="Segoe UI" panose="020B0502040204020203" pitchFamily="34" charset="0"/>
              </a:rPr>
              <a:t>igital </a:t>
            </a:r>
            <a:r>
              <a:rPr lang="en-CA" dirty="0">
                <a:latin typeface="Segoe UI" panose="020B0502040204020203" pitchFamily="34" charset="0"/>
                <a:ea typeface="Segoe UI" panose="020B0502040204020203" pitchFamily="34" charset="0"/>
                <a:cs typeface="Segoe UI" panose="020B0502040204020203" pitchFamily="34" charset="0"/>
              </a:rPr>
              <a:t>S</a:t>
            </a:r>
            <a:r>
              <a:rPr lang="en-CA" dirty="0" smtClean="0">
                <a:latin typeface="Segoe UI" panose="020B0502040204020203" pitchFamily="34" charset="0"/>
                <a:ea typeface="Segoe UI" panose="020B0502040204020203" pitchFamily="34" charset="0"/>
                <a:cs typeface="Segoe UI" panose="020B0502040204020203" pitchFamily="34" charset="0"/>
              </a:rPr>
              <a:t>imulator to provide testing functions</a:t>
            </a:r>
          </a:p>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The information exchange between the virtual environment simulated by the simulator and external physical IEDs under test is through the Network Interface Card (NIC)</a:t>
            </a:r>
          </a:p>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Testing functions provided by the simulation models and the NIC – </a:t>
            </a:r>
          </a:p>
          <a:p>
            <a:pPr marL="800100" lvl="1" indent="-342900">
              <a:lnSpc>
                <a:spcPct val="150000"/>
              </a:lnSpc>
              <a:spcBef>
                <a:spcPct val="20000"/>
              </a:spcBef>
              <a:buFont typeface="Wingdings" pitchFamily="2" charset="2"/>
              <a:buChar char="q"/>
            </a:pPr>
            <a:r>
              <a:rPr lang="en-CA" sz="1400" dirty="0" smtClean="0">
                <a:latin typeface="Segoe UI" panose="020B0502040204020203" pitchFamily="34" charset="0"/>
                <a:ea typeface="Segoe UI" panose="020B0502040204020203" pitchFamily="34" charset="0"/>
                <a:cs typeface="Segoe UI" panose="020B0502040204020203" pitchFamily="34" charset="0"/>
              </a:rPr>
              <a:t>Simulation of GOOSE/SMV with configurable Simulation flag</a:t>
            </a:r>
          </a:p>
          <a:p>
            <a:pPr marL="800100" lvl="1" indent="-342900">
              <a:lnSpc>
                <a:spcPct val="150000"/>
              </a:lnSpc>
              <a:spcBef>
                <a:spcPct val="20000"/>
              </a:spcBef>
              <a:buFont typeface="Wingdings" pitchFamily="2" charset="2"/>
              <a:buChar char="q"/>
            </a:pPr>
            <a:r>
              <a:rPr lang="en-CA" sz="1400" dirty="0" smtClean="0">
                <a:latin typeface="Segoe UI" panose="020B0502040204020203" pitchFamily="34" charset="0"/>
                <a:ea typeface="Segoe UI" panose="020B0502040204020203" pitchFamily="34" charset="0"/>
                <a:cs typeface="Segoe UI" panose="020B0502040204020203" pitchFamily="34" charset="0"/>
              </a:rPr>
              <a:t>Subscription of GOOSE/SMV with the support of supervision logical nodes (LGOS/LSVS)</a:t>
            </a:r>
            <a:endParaRPr lang="en-CA" dirty="0">
              <a:latin typeface="Segoe UI" panose="020B0502040204020203" pitchFamily="34" charset="0"/>
              <a:ea typeface="Segoe UI" panose="020B0502040204020203" pitchFamily="34" charset="0"/>
              <a:cs typeface="Segoe UI" panose="020B0502040204020203" pitchFamily="34" charset="0"/>
            </a:endParaRPr>
          </a:p>
          <a:p>
            <a:pPr marL="800100" lvl="1" indent="-342900">
              <a:lnSpc>
                <a:spcPct val="150000"/>
              </a:lnSpc>
              <a:spcBef>
                <a:spcPct val="20000"/>
              </a:spcBef>
              <a:buFont typeface="Wingdings" pitchFamily="2" charset="2"/>
              <a:buChar char="q"/>
            </a:pPr>
            <a:r>
              <a:rPr lang="en-CA" sz="1400" dirty="0" smtClean="0">
                <a:latin typeface="Segoe UI" panose="020B0502040204020203" pitchFamily="34" charset="0"/>
                <a:ea typeface="Segoe UI" panose="020B0502040204020203" pitchFamily="34" charset="0"/>
                <a:cs typeface="Segoe UI" panose="020B0502040204020203" pitchFamily="34" charset="0"/>
              </a:rPr>
              <a:t>The NIC serves as a MMS server to provide Client-Server monitoring/control related services</a:t>
            </a:r>
          </a:p>
        </p:txBody>
      </p:sp>
      <p:pic>
        <p:nvPicPr>
          <p:cNvPr id="3" name="Picture 2"/>
          <p:cNvPicPr>
            <a:picLocks noChangeAspect="1"/>
          </p:cNvPicPr>
          <p:nvPr/>
        </p:nvPicPr>
        <p:blipFill>
          <a:blip r:embed="rId3"/>
          <a:stretch>
            <a:fillRect/>
          </a:stretch>
        </p:blipFill>
        <p:spPr>
          <a:xfrm>
            <a:off x="9054225" y="1600200"/>
            <a:ext cx="2553925" cy="2063964"/>
          </a:xfrm>
          <a:prstGeom prst="rect">
            <a:avLst/>
          </a:prstGeom>
        </p:spPr>
      </p:pic>
      <p:pic>
        <p:nvPicPr>
          <p:cNvPr id="4" name="Picture 3"/>
          <p:cNvPicPr>
            <a:picLocks noChangeAspect="1"/>
          </p:cNvPicPr>
          <p:nvPr/>
        </p:nvPicPr>
        <p:blipFill>
          <a:blip r:embed="rId4"/>
          <a:stretch>
            <a:fillRect/>
          </a:stretch>
        </p:blipFill>
        <p:spPr>
          <a:xfrm>
            <a:off x="8436003" y="4120308"/>
            <a:ext cx="3172147" cy="2013441"/>
          </a:xfrm>
          <a:prstGeom prst="rect">
            <a:avLst/>
          </a:prstGeom>
        </p:spPr>
      </p:pic>
    </p:spTree>
    <p:extLst>
      <p:ext uri="{BB962C8B-B14F-4D97-AF65-F5344CB8AC3E}">
        <p14:creationId xmlns:p14="http://schemas.microsoft.com/office/powerpoint/2010/main" val="2910733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6796" y="134353"/>
            <a:ext cx="5478487"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Integrated Testing</a:t>
            </a:r>
            <a:endParaRPr lang="en-CA" sz="4800" b="1" i="1" dirty="0">
              <a:solidFill>
                <a:srgbClr val="0F6FAC"/>
              </a:solidFill>
              <a:latin typeface="Segoe UI" panose="020B0502040204020203" pitchFamily="34" charset="0"/>
              <a:cs typeface="Segoe UI" panose="020B0502040204020203" pitchFamily="34" charset="0"/>
            </a:endParaRPr>
          </a:p>
        </p:txBody>
      </p:sp>
      <p:pic>
        <p:nvPicPr>
          <p:cNvPr id="8" name="Picture 7"/>
          <p:cNvPicPr>
            <a:picLocks noChangeAspect="1"/>
          </p:cNvPicPr>
          <p:nvPr/>
        </p:nvPicPr>
        <p:blipFill>
          <a:blip r:embed="rId3"/>
          <a:stretch>
            <a:fillRect/>
          </a:stretch>
        </p:blipFill>
        <p:spPr>
          <a:xfrm>
            <a:off x="3560479" y="1244906"/>
            <a:ext cx="8315708" cy="5170352"/>
          </a:xfrm>
          <a:prstGeom prst="rect">
            <a:avLst/>
          </a:prstGeom>
        </p:spPr>
      </p:pic>
      <p:sp>
        <p:nvSpPr>
          <p:cNvPr id="9" name="TextBox 8"/>
          <p:cNvSpPr txBox="1"/>
          <p:nvPr/>
        </p:nvSpPr>
        <p:spPr>
          <a:xfrm>
            <a:off x="304797" y="1600200"/>
            <a:ext cx="3132466" cy="1754326"/>
          </a:xfrm>
          <a:prstGeom prst="rect">
            <a:avLst/>
          </a:prstGeom>
          <a:noFill/>
        </p:spPr>
        <p:txBody>
          <a:bodyPr wrap="square" rtlCol="0">
            <a:spAutoFit/>
          </a:bodyPr>
          <a:lstStyle/>
          <a:p>
            <a:pPr marL="342900" indent="-342900">
              <a:lnSpc>
                <a:spcPct val="150000"/>
              </a:lnSpc>
              <a:spcBef>
                <a:spcPct val="20000"/>
              </a:spcBef>
              <a:buFont typeface="Wingdings" pitchFamily="2" charset="2"/>
              <a:buChar char="q"/>
            </a:pPr>
            <a:r>
              <a:rPr lang="en-CA" dirty="0" smtClean="0">
                <a:latin typeface="Segoe UI" panose="020B0502040204020203" pitchFamily="34" charset="0"/>
                <a:ea typeface="Segoe UI" panose="020B0502040204020203" pitchFamily="34" charset="0"/>
                <a:cs typeface="Segoe UI" panose="020B0502040204020203" pitchFamily="34" charset="0"/>
              </a:rPr>
              <a:t>The integrated testing can be automated using the </a:t>
            </a:r>
            <a:r>
              <a:rPr lang="en-CA" b="1" dirty="0" smtClean="0">
                <a:latin typeface="Segoe UI" panose="020B0502040204020203" pitchFamily="34" charset="0"/>
                <a:ea typeface="Segoe UI" panose="020B0502040204020203" pitchFamily="34" charset="0"/>
                <a:cs typeface="Segoe UI" panose="020B0502040204020203" pitchFamily="34" charset="0"/>
              </a:rPr>
              <a:t>Scripting</a:t>
            </a:r>
            <a:r>
              <a:rPr lang="en-CA" dirty="0" smtClean="0">
                <a:latin typeface="Segoe UI" panose="020B0502040204020203" pitchFamily="34" charset="0"/>
                <a:ea typeface="Segoe UI" panose="020B0502040204020203" pitchFamily="34" charset="0"/>
                <a:cs typeface="Segoe UI" panose="020B0502040204020203" pitchFamily="34" charset="0"/>
              </a:rPr>
              <a:t> utility available in the simulator</a:t>
            </a:r>
          </a:p>
        </p:txBody>
      </p:sp>
    </p:spTree>
    <p:extLst>
      <p:ext uri="{BB962C8B-B14F-4D97-AF65-F5344CB8AC3E}">
        <p14:creationId xmlns:p14="http://schemas.microsoft.com/office/powerpoint/2010/main" val="3869198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07499" y="134353"/>
            <a:ext cx="5977085"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A Simple Test Demo</a:t>
            </a:r>
            <a:endParaRPr lang="en-CA" sz="4800" b="1" i="1" dirty="0">
              <a:solidFill>
                <a:srgbClr val="0F6FAC"/>
              </a:solidFill>
              <a:latin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3"/>
          <a:stretch>
            <a:fillRect/>
          </a:stretch>
        </p:blipFill>
        <p:spPr>
          <a:xfrm>
            <a:off x="639755" y="1520190"/>
            <a:ext cx="10912572" cy="4469129"/>
          </a:xfrm>
          <a:prstGeom prst="rect">
            <a:avLst/>
          </a:prstGeom>
        </p:spPr>
      </p:pic>
      <p:pic>
        <p:nvPicPr>
          <p:cNvPr id="4" name="Picture 3"/>
          <p:cNvPicPr>
            <a:picLocks noChangeAspect="1"/>
          </p:cNvPicPr>
          <p:nvPr/>
        </p:nvPicPr>
        <p:blipFill>
          <a:blip r:embed="rId4"/>
          <a:stretch>
            <a:fillRect/>
          </a:stretch>
        </p:blipFill>
        <p:spPr>
          <a:xfrm>
            <a:off x="2114550" y="3907460"/>
            <a:ext cx="2274570" cy="2081859"/>
          </a:xfrm>
          <a:prstGeom prst="rect">
            <a:avLst/>
          </a:prstGeom>
        </p:spPr>
      </p:pic>
    </p:spTree>
    <p:extLst>
      <p:ext uri="{BB962C8B-B14F-4D97-AF65-F5344CB8AC3E}">
        <p14:creationId xmlns:p14="http://schemas.microsoft.com/office/powerpoint/2010/main" val="3344237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07499" y="134353"/>
            <a:ext cx="5977085"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A Simple Test Demo</a:t>
            </a:r>
            <a:endParaRPr lang="en-CA" sz="4800" b="1" i="1" dirty="0">
              <a:solidFill>
                <a:srgbClr val="0F6FAC"/>
              </a:solidFill>
              <a:latin typeface="Segoe UI" panose="020B0502040204020203" pitchFamily="34" charset="0"/>
              <a:cs typeface="Segoe UI" panose="020B0502040204020203" pitchFamily="34" charset="0"/>
            </a:endParaRPr>
          </a:p>
        </p:txBody>
      </p:sp>
      <p:pic>
        <p:nvPicPr>
          <p:cNvPr id="5" name="RTDS_CIGRE201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85484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09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23706" y="122612"/>
            <a:ext cx="3060453" cy="830997"/>
          </a:xfrm>
          <a:prstGeom prst="rect">
            <a:avLst/>
          </a:prstGeom>
          <a:noFill/>
        </p:spPr>
        <p:txBody>
          <a:bodyPr wrap="none" rtlCol="0">
            <a:spAutoFit/>
          </a:bodyPr>
          <a:lstStyle/>
          <a:p>
            <a:pPr algn="ctr"/>
            <a:r>
              <a:rPr lang="en-CA" sz="4800" b="1" dirty="0" smtClean="0">
                <a:solidFill>
                  <a:srgbClr val="0F6FAC"/>
                </a:solidFill>
                <a:latin typeface="Segoe UI" panose="020B0502040204020203" pitchFamily="34" charset="0"/>
                <a:cs typeface="Segoe UI" panose="020B0502040204020203" pitchFamily="34" charset="0"/>
              </a:rPr>
              <a:t>Questions</a:t>
            </a:r>
            <a:endParaRPr lang="en-CA" sz="4800" b="1" dirty="0">
              <a:solidFill>
                <a:srgbClr val="0F6FAC"/>
              </a:solidFill>
              <a:latin typeface="Segoe UI" panose="020B0502040204020203" pitchFamily="34" charset="0"/>
              <a:cs typeface="Segoe UI" panose="020B0502040204020203"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5491" y="1625770"/>
            <a:ext cx="4014178" cy="4058429"/>
          </a:xfrm>
          <a:prstGeom prst="rect">
            <a:avLst/>
          </a:prstGeom>
        </p:spPr>
      </p:pic>
    </p:spTree>
    <p:extLst>
      <p:ext uri="{BB962C8B-B14F-4D97-AF65-F5344CB8AC3E}">
        <p14:creationId xmlns:p14="http://schemas.microsoft.com/office/powerpoint/2010/main" val="2204263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1B1B7381CAF4488DC45DA759A96D11" ma:contentTypeVersion="0" ma:contentTypeDescription="Create a new document." ma:contentTypeScope="" ma:versionID="f0f2dee79ae08c7a12ee5487817c05bf">
  <xsd:schema xmlns:xsd="http://www.w3.org/2001/XMLSchema" xmlns:p="http://schemas.microsoft.com/office/2006/metadata/properties" targetNamespace="http://schemas.microsoft.com/office/2006/metadata/properties" ma:root="true" ma:fieldsID="3892c865fa2e0de8455bf68d9484838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Organiza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E2F3B0B2-7CAA-4884-9793-11FE0C9A1322}"/>
</file>

<file path=customXml/itemProps2.xml><?xml version="1.0" encoding="utf-8"?>
<ds:datastoreItem xmlns:ds="http://schemas.openxmlformats.org/officeDocument/2006/customXml" ds:itemID="{FBBF7192-6421-4A1E-9927-8F363F2E2C74}"/>
</file>

<file path=customXml/itemProps3.xml><?xml version="1.0" encoding="utf-8"?>
<ds:datastoreItem xmlns:ds="http://schemas.openxmlformats.org/officeDocument/2006/customXml" ds:itemID="{63EF8E69-40AE-4A06-B430-2CD421AE31F2}"/>
</file>

<file path=docProps/app.xml><?xml version="1.0" encoding="utf-8"?>
<Properties xmlns="http://schemas.openxmlformats.org/officeDocument/2006/extended-properties" xmlns:vt="http://schemas.openxmlformats.org/officeDocument/2006/docPropsVTypes">
  <Template>Office Theme</Template>
  <TotalTime>7205</TotalTime>
  <Words>769</Words>
  <Application>Microsoft Office PowerPoint</Application>
  <PresentationFormat>Widescreen</PresentationFormat>
  <Paragraphs>82</Paragraphs>
  <Slides>17</Slides>
  <Notes>16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RTDS Technologies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 Sidwall</dc:creator>
  <cp:lastModifiedBy>Eric Xu</cp:lastModifiedBy>
  <cp:revision>470</cp:revision>
  <dcterms:created xsi:type="dcterms:W3CDTF">2014-06-18T16:21:29Z</dcterms:created>
  <dcterms:modified xsi:type="dcterms:W3CDTF">2018-08-26T15:36:08Z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0x010100311B1B7381CAF4488DC45DA759A96D11</vt:lpwstr>
  </property>
</Properties>
</file>