
<file path=[Content_Types].xml><?xml version="1.0" encoding="utf-8"?>
<Types xmlns="http://schemas.openxmlformats.org/package/2006/content-types">
  <Default Extension="pdf" ContentType="application/pdf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60" r:id="rId4"/>
    <p:sldId id="261" r:id="rId5"/>
  </p:sldIdLst>
  <p:sldSz cx="14630400" cy="8229600"/>
  <p:notesSz cx="6858000" cy="9144000"/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54" d="100"/>
          <a:sy n="54" d="100"/>
        </p:scale>
        <p:origin x="-768" y="-9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77986-267F-4C9A-89DD-9CD112DB5E48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9C285-96C8-4906-93A7-3C34BE6AD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35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3961" y="4506686"/>
            <a:ext cx="10450286" cy="881743"/>
          </a:xfrm>
        </p:spPr>
        <p:txBody>
          <a:bodyPr/>
          <a:lstStyle>
            <a:lvl1pPr algn="r"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3961" y="5486400"/>
            <a:ext cx="10450286" cy="685800"/>
          </a:xfrm>
        </p:spPr>
        <p:txBody>
          <a:bodyPr>
            <a:normAutofit/>
          </a:bodyPr>
          <a:lstStyle>
            <a:lvl1pPr marL="0" indent="0" algn="r">
              <a:buNone/>
              <a:defRPr sz="2900">
                <a:solidFill>
                  <a:schemeClr val="bg1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15657" y="7935686"/>
            <a:ext cx="7199086" cy="293914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© Copyright 2014 SISCO, Inc.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65" y="248463"/>
            <a:ext cx="5133172" cy="320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09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75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0624"/>
            <a:ext cx="13167360" cy="76809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371600"/>
            <a:ext cx="6409509" cy="5780314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89371" y="1371600"/>
            <a:ext cx="6409509" cy="5780314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4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11480"/>
            <a:ext cx="13167360" cy="76417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5" y="1371601"/>
            <a:ext cx="646430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5" y="2139315"/>
            <a:ext cx="6464300" cy="4741546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3" y="1371601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3" y="2139315"/>
            <a:ext cx="6466840" cy="4741546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7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8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No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© Copyright 2014 SISCO, Inc.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EC66C7C-0C70-487F-B96F-0DC915BDFB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61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65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No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© Copyright 2014 SISCO, Inc.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EC66C7C-0C70-487F-B96F-0DC915BDFB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78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0057" y="4506686"/>
            <a:ext cx="10450286" cy="881743"/>
          </a:xfrm>
        </p:spPr>
        <p:txBody>
          <a:bodyPr/>
          <a:lstStyle>
            <a:lvl1pPr algn="ctr"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0057" y="5486400"/>
            <a:ext cx="10450286" cy="685800"/>
          </a:xfrm>
        </p:spPr>
        <p:txBody>
          <a:bodyPr>
            <a:norm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5" name="Picture 4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1553127" y="1074969"/>
            <a:ext cx="2038414" cy="9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32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5934" y="2841172"/>
            <a:ext cx="5545606" cy="1092419"/>
          </a:xfrm>
        </p:spPr>
        <p:txBody>
          <a:bodyPr anchor="t"/>
          <a:lstStyle>
            <a:lvl1pPr algn="r">
              <a:defRPr sz="7700" b="0" cap="none" baseline="0">
                <a:solidFill>
                  <a:srgbClr val="178ACA"/>
                </a:solidFill>
                <a:latin typeface="Myriad Pro" pitchFamily="34" charset="0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11" name="Picture 10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1553127" y="1074969"/>
            <a:ext cx="2038414" cy="940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431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4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79" y="327665"/>
            <a:ext cx="8178801" cy="7023735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4" y="1722125"/>
            <a:ext cx="4813301" cy="5629275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63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0" y="5760721"/>
            <a:ext cx="8778240" cy="680085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0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0" y="6440810"/>
            <a:ext cx="8778240" cy="965835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39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03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37902" y="306709"/>
            <a:ext cx="3456939" cy="65551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088" y="306709"/>
            <a:ext cx="10126981" cy="6555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Copyright 2014 SISCO, Inc.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6C7C-0C70-487F-B96F-0DC915BD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1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r="1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420624"/>
            <a:ext cx="13167360" cy="768096"/>
          </a:xfrm>
          <a:prstGeom prst="rect">
            <a:avLst/>
          </a:prstGeom>
        </p:spPr>
        <p:txBody>
          <a:bodyPr vert="horz" lIns="130622" tIns="65311" rIns="130622" bIns="65311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71601"/>
            <a:ext cx="13167360" cy="5979799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18971" y="7668093"/>
            <a:ext cx="7199086" cy="293914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© Copyright 2014 SISCO, Inc.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148" y="7668093"/>
            <a:ext cx="670494" cy="293914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fld id="{FEC66C7C-0C70-487F-B96F-0DC915BDFB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619874" y="6753727"/>
            <a:ext cx="3673641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0" dirty="0" smtClean="0">
                <a:solidFill>
                  <a:schemeClr val="accent3">
                    <a:lumMod val="75000"/>
                  </a:schemeClr>
                </a:solidFill>
                <a:effectLst/>
                <a:latin typeface="Myriad Pro Black" pitchFamily="34" charset="0"/>
              </a:rPr>
              <a:t>Visit SISCO in</a:t>
            </a:r>
          </a:p>
          <a:p>
            <a:pPr algn="ctr"/>
            <a:r>
              <a:rPr lang="en-US" sz="4400" b="0" dirty="0" smtClean="0">
                <a:solidFill>
                  <a:schemeClr val="accent3">
                    <a:lumMod val="75000"/>
                  </a:schemeClr>
                </a:solidFill>
                <a:effectLst/>
                <a:latin typeface="Myriad Pro Black" pitchFamily="34" charset="0"/>
              </a:rPr>
              <a:t>Booth 3665</a:t>
            </a:r>
            <a:endParaRPr lang="en-US" sz="4400" b="0" dirty="0">
              <a:solidFill>
                <a:schemeClr val="accent3">
                  <a:lumMod val="75000"/>
                </a:schemeClr>
              </a:solidFill>
              <a:effectLst/>
              <a:latin typeface="Myriad Pro Black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397" y="136169"/>
            <a:ext cx="2631209" cy="164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3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85" r:id="rId6"/>
    <p:sldLayoutId id="2147483679" r:id="rId7"/>
    <p:sldLayoutId id="2147483686" r:id="rId8"/>
    <p:sldLayoutId id="2147483684" r:id="rId9"/>
    <p:sldLayoutId id="2147483675" r:id="rId10"/>
    <p:sldLayoutId id="2147483680" r:id="rId11"/>
    <p:sldLayoutId id="2147483681" r:id="rId12"/>
    <p:sldLayoutId id="2147483682" r:id="rId13"/>
    <p:sldLayoutId id="2147483683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1306220" rtl="0" eaLnBrk="1" latinLnBrk="0" hangingPunct="1">
        <a:spcBef>
          <a:spcPct val="0"/>
        </a:spcBef>
        <a:buNone/>
        <a:defRPr sz="4600" kern="1200">
          <a:solidFill>
            <a:srgbClr val="178ACA"/>
          </a:solidFill>
          <a:latin typeface="Myriad Pro Light" pitchFamily="34" charset="0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Clr>
          <a:srgbClr val="178ACA"/>
        </a:buClr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Myriad Pro" pitchFamily="34" charset="0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Clr>
          <a:srgbClr val="178ACA"/>
        </a:buClr>
        <a:buFont typeface="Calibri" panose="020F0502020204030204" pitchFamily="34" charset="0"/>
        <a:buChar char="»"/>
        <a:defRPr sz="2900" kern="1200">
          <a:solidFill>
            <a:schemeClr val="tx1"/>
          </a:solidFill>
          <a:latin typeface="Myriad Pro" pitchFamily="34" charset="0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Clr>
          <a:srgbClr val="178ACA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Myriad Pro" pitchFamily="34" charset="0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Clr>
          <a:srgbClr val="178ACA"/>
        </a:buClr>
        <a:buFont typeface="Calibri" panose="020F0502020204030204" pitchFamily="34" charset="0"/>
        <a:buChar char="›"/>
        <a:defRPr sz="2300" kern="1200">
          <a:solidFill>
            <a:schemeClr val="tx1"/>
          </a:solidFill>
          <a:latin typeface="Myriad Pro" pitchFamily="34" charset="0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Clr>
          <a:srgbClr val="178ACA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Model-Driven Integration Using CIM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670538"/>
            <a:ext cx="13167360" cy="56808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Increase Flexibility </a:t>
            </a:r>
            <a:r>
              <a:rPr lang="en-US" dirty="0" smtClean="0"/>
              <a:t>&amp; Manage </a:t>
            </a:r>
            <a:r>
              <a:rPr lang="en-US" dirty="0"/>
              <a:t>Complexity </a:t>
            </a:r>
            <a:r>
              <a:rPr lang="en-US" dirty="0" smtClean="0"/>
              <a:t>using CIM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Systems &amp; Application Integration Services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Training </a:t>
            </a:r>
            <a:r>
              <a:rPr lang="en-US" dirty="0"/>
              <a:t>Programs to Build Staff Knowledge</a:t>
            </a:r>
          </a:p>
          <a:p>
            <a:pPr>
              <a:lnSpc>
                <a:spcPct val="150000"/>
              </a:lnSpc>
            </a:pPr>
            <a:r>
              <a:rPr lang="en-US" dirty="0"/>
              <a:t>Use Case &amp; Model </a:t>
            </a:r>
            <a:r>
              <a:rPr lang="en-US" dirty="0" smtClean="0"/>
              <a:t>Consulting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Application Adapter Development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Off-the-Shelf </a:t>
            </a:r>
            <a:r>
              <a:rPr lang="en-US" dirty="0"/>
              <a:t>CIM Adapters &amp; Products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650" y="2900831"/>
            <a:ext cx="3203150" cy="379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52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00"/>
    </mc:Choice>
    <mc:Fallback>
      <p:transition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ICCP-TASE.2 For Control Centers &amp; Power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705708"/>
            <a:ext cx="13167360" cy="564569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Robust Field-Proven Technology with Thousands of Operational Installations</a:t>
            </a:r>
          </a:p>
          <a:p>
            <a:pPr>
              <a:lnSpc>
                <a:spcPct val="150000"/>
              </a:lnSpc>
            </a:pPr>
            <a:r>
              <a:rPr lang="en-US" dirty="0"/>
              <a:t>Development Tools for </a:t>
            </a:r>
            <a:r>
              <a:rPr lang="en-US" dirty="0" smtClean="0"/>
              <a:t>SCADA/EMS/DMS 			     and Embedded Systems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Off-the-Shelf </a:t>
            </a:r>
            <a:r>
              <a:rPr lang="en-US" dirty="0"/>
              <a:t>ICCP-TASE.2 </a:t>
            </a:r>
            <a:r>
              <a:rPr lang="en-US" dirty="0" smtClean="0"/>
              <a:t>Interfaces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Turn-key Interfaces for Market Dispatching 			     and Demand Response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035" y="2932154"/>
            <a:ext cx="3207180" cy="380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33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00"/>
    </mc:Choice>
    <mc:Fallback>
      <p:transition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IEC 61850 for Power System Automation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82615"/>
            <a:ext cx="13167360" cy="57687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Wide Area Protection using GOOSE for </a:t>
            </a:r>
            <a:r>
              <a:rPr lang="en-US" dirty="0" smtClean="0"/>
              <a:t>Centralized Remedial Action </a:t>
            </a:r>
            <a:r>
              <a:rPr lang="en-US" dirty="0"/>
              <a:t>Systems </a:t>
            </a:r>
            <a:r>
              <a:rPr lang="en-US" dirty="0" smtClean="0"/>
              <a:t>(</a:t>
            </a:r>
            <a:r>
              <a:rPr lang="en-US" dirty="0"/>
              <a:t>C-RAS)</a:t>
            </a:r>
          </a:p>
          <a:p>
            <a:pPr>
              <a:lnSpc>
                <a:spcPct val="150000"/>
              </a:lnSpc>
            </a:pPr>
            <a:r>
              <a:rPr lang="en-US" dirty="0"/>
              <a:t>Portable Source Code for Embedded Systems</a:t>
            </a:r>
          </a:p>
          <a:p>
            <a:pPr>
              <a:lnSpc>
                <a:spcPct val="150000"/>
              </a:lnSpc>
            </a:pPr>
            <a:r>
              <a:rPr lang="en-US" dirty="0"/>
              <a:t>Off-the-Shelf IEC 61850 Interfaces</a:t>
            </a:r>
          </a:p>
          <a:p>
            <a:pPr>
              <a:lnSpc>
                <a:spcPct val="150000"/>
              </a:lnSpc>
            </a:pPr>
            <a:r>
              <a:rPr lang="en-US" dirty="0"/>
              <a:t>Interoperability Assured With 100K’s of </a:t>
            </a:r>
            <a:br>
              <a:rPr lang="en-US" dirty="0"/>
            </a:br>
            <a:r>
              <a:rPr lang="en-US" dirty="0"/>
              <a:t>Devices Operational Using SISCO Technology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64" y="2904676"/>
            <a:ext cx="3174176" cy="375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5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00"/>
    </mc:Choice>
    <mc:Fallback>
      <p:transition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181" y="3111826"/>
            <a:ext cx="2849729" cy="3377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63" y="3111826"/>
            <a:ext cx="2849729" cy="33774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314" y="3111824"/>
            <a:ext cx="2851318" cy="33774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9347" y="1171829"/>
            <a:ext cx="3595399" cy="1541961"/>
          </a:xfrm>
          <a:prstGeom prst="rect">
            <a:avLst/>
          </a:prstGeom>
          <a:noFill/>
        </p:spPr>
        <p:txBody>
          <a:bodyPr wrap="square" lIns="64008" tIns="32004" rIns="64008" bIns="32004" rtlCol="0">
            <a:spAutoFit/>
          </a:bodyPr>
          <a:lstStyle/>
          <a:p>
            <a:pPr algn="ctr"/>
            <a:r>
              <a:rPr lang="en-US" sz="3200" dirty="0">
                <a:solidFill>
                  <a:srgbClr val="178ACA"/>
                </a:solidFill>
                <a:latin typeface="Myriad Pro" pitchFamily="34" charset="0"/>
              </a:rPr>
              <a:t>CIM </a:t>
            </a:r>
            <a:r>
              <a:rPr lang="en-US" sz="3200" dirty="0" smtClean="0">
                <a:solidFill>
                  <a:srgbClr val="178ACA"/>
                </a:solidFill>
                <a:latin typeface="Myriad Pro" pitchFamily="34" charset="0"/>
              </a:rPr>
              <a:t>Consultation, Integration </a:t>
            </a:r>
            <a:r>
              <a:rPr lang="en-US" sz="3200" dirty="0">
                <a:solidFill>
                  <a:srgbClr val="178ACA"/>
                </a:solidFill>
                <a:latin typeface="Myriad Pro" pitchFamily="34" charset="0"/>
              </a:rPr>
              <a:t>Services and Products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0413" y="1171829"/>
            <a:ext cx="3393831" cy="1541961"/>
          </a:xfrm>
          <a:prstGeom prst="rect">
            <a:avLst/>
          </a:prstGeom>
          <a:noFill/>
        </p:spPr>
        <p:txBody>
          <a:bodyPr wrap="square" lIns="64008" tIns="32004" rIns="64008" bIns="32004" rtlCol="0">
            <a:spAutoFit/>
          </a:bodyPr>
          <a:lstStyle/>
          <a:p>
            <a:pPr algn="ctr"/>
            <a:r>
              <a:rPr lang="en-US" sz="3200" dirty="0">
                <a:solidFill>
                  <a:srgbClr val="178ACA"/>
                </a:solidFill>
                <a:latin typeface="Myriad Pro" pitchFamily="34" charset="0"/>
              </a:rPr>
              <a:t>ICCP-TASE.2 Products and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96706" y="1171828"/>
            <a:ext cx="3552534" cy="1541961"/>
          </a:xfrm>
          <a:prstGeom prst="rect">
            <a:avLst/>
          </a:prstGeom>
          <a:noFill/>
        </p:spPr>
        <p:txBody>
          <a:bodyPr wrap="square" lIns="64008" tIns="32004" rIns="64008" bIns="32004" rtlCol="0">
            <a:spAutoFit/>
          </a:bodyPr>
          <a:lstStyle/>
          <a:p>
            <a:pPr algn="ctr"/>
            <a:r>
              <a:rPr lang="en-US" sz="3200" dirty="0">
                <a:solidFill>
                  <a:srgbClr val="178ACA"/>
                </a:solidFill>
                <a:latin typeface="Myriad Pro" pitchFamily="34" charset="0"/>
              </a:rPr>
              <a:t>IEC 61850 </a:t>
            </a:r>
            <a:r>
              <a:rPr lang="en-US" sz="3200" dirty="0" smtClean="0">
                <a:solidFill>
                  <a:srgbClr val="178ACA"/>
                </a:solidFill>
                <a:latin typeface="Myriad Pro" pitchFamily="34" charset="0"/>
              </a:rPr>
              <a:t/>
            </a:r>
            <a:br>
              <a:rPr lang="en-US" sz="3200" dirty="0" smtClean="0">
                <a:solidFill>
                  <a:srgbClr val="178ACA"/>
                </a:solidFill>
                <a:latin typeface="Myriad Pro" pitchFamily="34" charset="0"/>
              </a:rPr>
            </a:br>
            <a:r>
              <a:rPr lang="en-US" sz="3200" dirty="0" smtClean="0">
                <a:solidFill>
                  <a:srgbClr val="178ACA"/>
                </a:solidFill>
                <a:latin typeface="Myriad Pro" pitchFamily="34" charset="0"/>
              </a:rPr>
              <a:t>Solutions </a:t>
            </a:r>
            <a:r>
              <a:rPr lang="en-US" sz="3200" dirty="0">
                <a:solidFill>
                  <a:srgbClr val="178ACA"/>
                </a:solidFill>
                <a:latin typeface="Myriad Pro" pitchFamily="34" charset="0"/>
              </a:rPr>
              <a:t>and Products</a:t>
            </a:r>
          </a:p>
        </p:txBody>
      </p:sp>
    </p:spTree>
    <p:extLst>
      <p:ext uri="{BB962C8B-B14F-4D97-AF65-F5344CB8AC3E}">
        <p14:creationId xmlns:p14="http://schemas.microsoft.com/office/powerpoint/2010/main" val="236314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00"/>
    </mc:Choice>
    <mc:Fallback>
      <p:transition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SCO PPTX Template">
  <a:themeElements>
    <a:clrScheme name="SISCO">
      <a:dk1>
        <a:srgbClr val="5C5C5C"/>
      </a:dk1>
      <a:lt1>
        <a:sysClr val="window" lastClr="FFFFFF"/>
      </a:lt1>
      <a:dk2>
        <a:srgbClr val="1F497D"/>
      </a:dk2>
      <a:lt2>
        <a:srgbClr val="EEECE1"/>
      </a:lt2>
      <a:accent1>
        <a:srgbClr val="178ACA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8ACA"/>
      </a:hlink>
      <a:folHlink>
        <a:srgbClr val="178A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E17243645F84FA740795A512F471F" ma:contentTypeVersion="0" ma:contentTypeDescription="Create a new document." ma:contentTypeScope="" ma:versionID="f78e06a572b66d00901d84bba9c14d57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BD0CFCE-9BCC-42F3-8FF9-6CA2DF1EDFE8}"/>
</file>

<file path=customXml/itemProps2.xml><?xml version="1.0" encoding="utf-8"?>
<ds:datastoreItem xmlns:ds="http://schemas.openxmlformats.org/officeDocument/2006/customXml" ds:itemID="{E40B756C-0378-4695-B924-B1C7D7AD84A7}"/>
</file>

<file path=customXml/itemProps3.xml><?xml version="1.0" encoding="utf-8"?>
<ds:datastoreItem xmlns:ds="http://schemas.openxmlformats.org/officeDocument/2006/customXml" ds:itemID="{9533EE82-7BD6-42D4-A711-5E222F2ABA5E}"/>
</file>

<file path=docProps/app.xml><?xml version="1.0" encoding="utf-8"?>
<Properties xmlns="http://schemas.openxmlformats.org/officeDocument/2006/extended-properties" xmlns:vt="http://schemas.openxmlformats.org/officeDocument/2006/docPropsVTypes">
  <Template>SISCO PPTX Template</Template>
  <TotalTime>45</TotalTime>
  <Words>101</Words>
  <Application>Microsoft Office PowerPoint</Application>
  <PresentationFormat>Custom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SISCO PPTX Template</vt:lpstr>
      <vt:lpstr>Model-Driven Integration Using CIM</vt:lpstr>
      <vt:lpstr>ICCP-TASE.2 For Control Centers &amp; Power Plants</vt:lpstr>
      <vt:lpstr>IEC 61850 for Power System Automation 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Ralph Mackiewicz</cp:lastModifiedBy>
  <cp:revision>7</cp:revision>
  <dcterms:created xsi:type="dcterms:W3CDTF">2014-01-28T00:07:34Z</dcterms:created>
  <dcterms:modified xsi:type="dcterms:W3CDTF">2014-01-28T12:19:09Z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0x0101001E2E17243645F84FA740795A512F471F</vt:lpwstr>
  </property>
</Properties>
</file>