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0" r:id="rId2"/>
    <p:sldId id="256" r:id="rId3"/>
    <p:sldId id="263" r:id="rId4"/>
    <p:sldId id="258" r:id="rId5"/>
    <p:sldId id="259" r:id="rId6"/>
    <p:sldId id="257" r:id="rId7"/>
    <p:sldId id="264" r:id="rId8"/>
    <p:sldId id="265" r:id="rId9"/>
    <p:sldId id="266" r:id="rId10"/>
    <p:sldId id="267" r:id="rId11"/>
    <p:sldId id="268" r:id="rId12"/>
    <p:sldId id="269" r:id="rId13"/>
  </p:sldIdLst>
  <p:sldSz cx="9680575" cy="7467600"/>
  <p:notesSz cx="6858000" cy="9144000"/>
  <p:embeddedFontLst>
    <p:embeddedFont>
      <p:font typeface="Verdana" pitchFamily="34" charset="0"/>
      <p:regular r:id="rId14"/>
      <p:bold r:id="rId15"/>
      <p:italic r:id="rId16"/>
      <p:boldItalic r:id="rId17"/>
    </p:embeddedFont>
    <p:embeddedFont>
      <p:font typeface="Calibri" pitchFamily="34" charset="0"/>
      <p:regular r:id="rId18"/>
      <p:bold r:id="rId19"/>
      <p:italic r:id="rId20"/>
      <p:boldItalic r:id="rId2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2" y="-264"/>
      </p:cViewPr>
      <p:guideLst>
        <p:guide orient="horz" pos="2352"/>
        <p:guide pos="30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6043" y="2319797"/>
            <a:ext cx="8228489" cy="16006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086" y="4231641"/>
            <a:ext cx="6776403" cy="19083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EE27-0EB9-44A5-B811-16028BFE40C3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11C6-E03A-4905-8281-BBCD9155A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9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EE27-0EB9-44A5-B811-16028BFE40C3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11C6-E03A-4905-8281-BBCD9155A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46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8417" y="324979"/>
            <a:ext cx="2178129" cy="693864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4029" y="324979"/>
            <a:ext cx="6373045" cy="693864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EE27-0EB9-44A5-B811-16028BFE40C3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11C6-E03A-4905-8281-BBCD9155A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51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EE27-0EB9-44A5-B811-16028BFE40C3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11C6-E03A-4905-8281-BBCD9155A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53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EE27-0EB9-44A5-B811-16028BFE40C3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11C6-E03A-4905-8281-BBCD9155A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249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699" y="4798625"/>
            <a:ext cx="8228489" cy="148314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4699" y="3165089"/>
            <a:ext cx="8228489" cy="1633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EE27-0EB9-44A5-B811-16028BFE40C3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11C6-E03A-4905-8281-BBCD9155A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51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4029" y="1898016"/>
            <a:ext cx="4275587" cy="536560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959" y="1898016"/>
            <a:ext cx="4275587" cy="536560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EE27-0EB9-44A5-B811-16028BFE40C3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11C6-E03A-4905-8281-BBCD9155A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433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029" y="299050"/>
            <a:ext cx="8712518" cy="1244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029" y="1671567"/>
            <a:ext cx="4277268" cy="69663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029" y="2368197"/>
            <a:ext cx="4277268" cy="43025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7599" y="1671567"/>
            <a:ext cx="4278949" cy="69663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7599" y="2368197"/>
            <a:ext cx="4278949" cy="43025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EE27-0EB9-44A5-B811-16028BFE40C3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11C6-E03A-4905-8281-BBCD9155A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3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EE27-0EB9-44A5-B811-16028BFE40C3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11C6-E03A-4905-8281-BBCD9155A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0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EE27-0EB9-44A5-B811-16028BFE40C3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11C6-E03A-4905-8281-BBCD9155A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171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031" y="297322"/>
            <a:ext cx="3184842" cy="126534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4836" y="297322"/>
            <a:ext cx="5411710" cy="63733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4031" y="1562665"/>
            <a:ext cx="3184842" cy="51080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EE27-0EB9-44A5-B811-16028BFE40C3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11C6-E03A-4905-8281-BBCD9155A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81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7460" y="5227321"/>
            <a:ext cx="5808345" cy="6171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97460" y="667244"/>
            <a:ext cx="5808345" cy="44805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97460" y="5844436"/>
            <a:ext cx="5808345" cy="876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EE27-0EB9-44A5-B811-16028BFE40C3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11C6-E03A-4905-8281-BBCD9155A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695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029" y="299050"/>
            <a:ext cx="8712518" cy="1244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029" y="1742441"/>
            <a:ext cx="8712518" cy="4928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4029" y="6921360"/>
            <a:ext cx="2258801" cy="3975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8EE27-0EB9-44A5-B811-16028BFE40C3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7530" y="6921360"/>
            <a:ext cx="3065515" cy="3975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7745" y="6921360"/>
            <a:ext cx="2258801" cy="3975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A11C6-E03A-4905-8281-BBCD9155A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296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029" y="628962"/>
            <a:ext cx="8712518" cy="584775"/>
          </a:xfrm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rgbClr val="333333"/>
                </a:solidFill>
                <a:latin typeface="Verdana"/>
              </a:rPr>
              <a:t>UCAIug Document Control Requirements</a:t>
            </a:r>
            <a:endParaRPr lang="en-US" sz="3200" dirty="0">
              <a:solidFill>
                <a:srgbClr val="333333"/>
              </a:solidFill>
              <a:latin typeface="Verdan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Verdana"/>
              </a:rPr>
              <a:t>Private Documents</a:t>
            </a:r>
          </a:p>
          <a:p>
            <a:r>
              <a:rPr lang="en-US" sz="1800" dirty="0" smtClean="0">
                <a:latin typeface="Verdana"/>
              </a:rPr>
              <a:t>Simplification of Access</a:t>
            </a:r>
          </a:p>
          <a:p>
            <a:r>
              <a:rPr lang="en-US" sz="1800" dirty="0" smtClean="0">
                <a:latin typeface="Verdana"/>
              </a:rPr>
              <a:t>General Requirements</a:t>
            </a:r>
          </a:p>
          <a:p>
            <a:r>
              <a:rPr lang="en-US" sz="1800" dirty="0" smtClean="0">
                <a:latin typeface="Verdana"/>
              </a:rPr>
              <a:t>Public Documents</a:t>
            </a:r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11C6-E03A-4905-8281-BBCD9155AC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49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Calendar/News/Announcements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800" dirty="0">
                <a:latin typeface="Verdana"/>
              </a:rPr>
              <a:t>Calendar</a:t>
            </a:r>
          </a:p>
          <a:p>
            <a:pPr lvl="1"/>
            <a:r>
              <a:rPr lang="en-US" sz="1800" dirty="0">
                <a:latin typeface="Verdana"/>
              </a:rPr>
              <a:t>RWED permission trimmed</a:t>
            </a:r>
          </a:p>
          <a:p>
            <a:pPr lvl="1"/>
            <a:r>
              <a:rPr lang="en-US" sz="1800" dirty="0">
                <a:latin typeface="Verdana"/>
              </a:rPr>
              <a:t>roll up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E601-C441-4347-9F01-E5295C4FB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89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Administrative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>
                <a:latin typeface="Verdana"/>
              </a:rPr>
              <a:t>Global </a:t>
            </a:r>
            <a:r>
              <a:rPr lang="en-US" sz="1800" dirty="0">
                <a:latin typeface="Verdana"/>
              </a:rPr>
              <a:t>Administrator</a:t>
            </a:r>
          </a:p>
          <a:p>
            <a:pPr lvl="1"/>
            <a:r>
              <a:rPr lang="en-US" sz="1800" dirty="0">
                <a:latin typeface="Verdana"/>
              </a:rPr>
              <a:t>CREATE</a:t>
            </a:r>
          </a:p>
          <a:p>
            <a:pPr lvl="2"/>
            <a:r>
              <a:rPr lang="en-US" sz="1800" dirty="0">
                <a:latin typeface="Verdana"/>
              </a:rPr>
              <a:t>ALL SITES</a:t>
            </a:r>
          </a:p>
          <a:p>
            <a:pPr lvl="2"/>
            <a:r>
              <a:rPr lang="en-US" sz="1800" dirty="0">
                <a:latin typeface="Verdana"/>
              </a:rPr>
              <a:t>Libraries</a:t>
            </a:r>
          </a:p>
          <a:p>
            <a:pPr lvl="2"/>
            <a:r>
              <a:rPr lang="en-US" sz="1800" dirty="0">
                <a:latin typeface="Verdana"/>
              </a:rPr>
              <a:t>Directories</a:t>
            </a:r>
          </a:p>
          <a:p>
            <a:pPr lvl="2"/>
            <a:r>
              <a:rPr lang="en-US" sz="1800" dirty="0">
                <a:latin typeface="Verdana"/>
              </a:rPr>
              <a:t>Site Settings</a:t>
            </a:r>
          </a:p>
          <a:p>
            <a:pPr lvl="2"/>
            <a:r>
              <a:rPr lang="en-US" sz="1800" dirty="0">
                <a:latin typeface="Verdana"/>
              </a:rPr>
              <a:t>Grant Permissions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800" dirty="0">
                <a:latin typeface="Verdana"/>
              </a:rPr>
              <a:t>Site Administrator WG Chairs/Secretary/ Community </a:t>
            </a:r>
          </a:p>
          <a:p>
            <a:pPr lvl="1"/>
            <a:r>
              <a:rPr lang="en-US" sz="1800" dirty="0">
                <a:latin typeface="Verdana"/>
              </a:rPr>
              <a:t>READ/WRITE/EDIT/DELETE</a:t>
            </a:r>
          </a:p>
          <a:p>
            <a:pPr lvl="1"/>
            <a:r>
              <a:rPr lang="en-US" sz="1800" dirty="0">
                <a:latin typeface="Verdana"/>
              </a:rPr>
              <a:t>Sign in Required</a:t>
            </a:r>
          </a:p>
          <a:p>
            <a:pPr lvl="1"/>
            <a:r>
              <a:rPr lang="en-US" sz="1800" dirty="0">
                <a:latin typeface="Verdana"/>
              </a:rPr>
              <a:t>PER SITE</a:t>
            </a:r>
          </a:p>
          <a:p>
            <a:pPr lvl="1"/>
            <a:r>
              <a:rPr lang="en-US" sz="1800" dirty="0">
                <a:latin typeface="Verdana"/>
              </a:rPr>
              <a:t>CREATE</a:t>
            </a:r>
          </a:p>
          <a:p>
            <a:pPr lvl="2"/>
            <a:r>
              <a:rPr lang="en-US" sz="1800" dirty="0">
                <a:latin typeface="Verdana"/>
              </a:rPr>
              <a:t>Sub Sites</a:t>
            </a:r>
          </a:p>
          <a:p>
            <a:pPr lvl="2"/>
            <a:r>
              <a:rPr lang="en-US" sz="1800" dirty="0">
                <a:latin typeface="Verdana"/>
              </a:rPr>
              <a:t>Libraries</a:t>
            </a:r>
          </a:p>
          <a:p>
            <a:pPr lvl="2"/>
            <a:r>
              <a:rPr lang="en-US" sz="1800" dirty="0">
                <a:latin typeface="Verdana"/>
              </a:rPr>
              <a:t>Directories</a:t>
            </a:r>
          </a:p>
          <a:p>
            <a:pPr lvl="2"/>
            <a:r>
              <a:rPr lang="en-US" sz="1800" dirty="0">
                <a:latin typeface="Verdana"/>
              </a:rPr>
              <a:t>Site Settings</a:t>
            </a:r>
          </a:p>
          <a:p>
            <a:pPr lvl="2"/>
            <a:r>
              <a:rPr lang="en-US" sz="1800" dirty="0">
                <a:latin typeface="Verdana"/>
              </a:rPr>
              <a:t>Grant Permissions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E601-C441-4347-9F01-E5295C4FB0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13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Member Accounts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800" dirty="0">
                <a:latin typeface="Verdana"/>
              </a:rPr>
              <a:t>Member Account</a:t>
            </a:r>
          </a:p>
          <a:p>
            <a:pPr lvl="1"/>
            <a:r>
              <a:rPr lang="en-US" sz="1800" dirty="0">
                <a:latin typeface="Verdana"/>
              </a:rPr>
              <a:t>READ/WRITE [contribute/post]</a:t>
            </a:r>
          </a:p>
          <a:p>
            <a:pPr lvl="1"/>
            <a:r>
              <a:rPr lang="en-US" sz="1800" dirty="0">
                <a:latin typeface="Verdana"/>
              </a:rPr>
              <a:t>Search Private Directories</a:t>
            </a:r>
          </a:p>
          <a:p>
            <a:pPr lvl="1"/>
            <a:r>
              <a:rPr lang="en-US" sz="1800" dirty="0">
                <a:latin typeface="Verdana"/>
              </a:rPr>
              <a:t>Help Desk</a:t>
            </a:r>
          </a:p>
          <a:p>
            <a:pPr lvl="1"/>
            <a:r>
              <a:rPr lang="en-US" sz="1800" dirty="0">
                <a:latin typeface="Verdana"/>
              </a:rPr>
              <a:t>Sign in Required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800" dirty="0" smtClean="0">
                <a:latin typeface="Verdana"/>
              </a:rPr>
              <a:t>Guest </a:t>
            </a:r>
            <a:r>
              <a:rPr lang="en-US" sz="1800" dirty="0">
                <a:latin typeface="Verdana"/>
              </a:rPr>
              <a:t>Account</a:t>
            </a:r>
          </a:p>
          <a:p>
            <a:pPr lvl="1"/>
            <a:r>
              <a:rPr lang="en-US" sz="1800" dirty="0">
                <a:latin typeface="Verdana"/>
              </a:rPr>
              <a:t>Sign in Required</a:t>
            </a:r>
          </a:p>
          <a:p>
            <a:pPr lvl="1"/>
            <a:r>
              <a:rPr lang="en-US" sz="1800" dirty="0">
                <a:latin typeface="Verdana"/>
              </a:rPr>
              <a:t>Help Desk?</a:t>
            </a:r>
          </a:p>
          <a:p>
            <a:pPr lvl="1"/>
            <a:r>
              <a:rPr lang="en-US" sz="1800" dirty="0">
                <a:latin typeface="Verdana"/>
              </a:rPr>
              <a:t>Search Public Doc Libraries</a:t>
            </a:r>
          </a:p>
          <a:p>
            <a:r>
              <a:rPr lang="en-US" sz="1800" dirty="0" smtClean="0">
                <a:latin typeface="Verdana"/>
              </a:rPr>
              <a:t>Anonymous</a:t>
            </a:r>
          </a:p>
          <a:p>
            <a:pPr lvl="1"/>
            <a:r>
              <a:rPr lang="en-US" sz="1800" dirty="0" smtClean="0">
                <a:latin typeface="Verdana"/>
              </a:rPr>
              <a:t>READ ONLY</a:t>
            </a:r>
          </a:p>
          <a:p>
            <a:pPr lvl="1"/>
            <a:r>
              <a:rPr lang="en-US" sz="1800" dirty="0" smtClean="0">
                <a:latin typeface="Verdana"/>
              </a:rPr>
              <a:t>Help Desk?</a:t>
            </a:r>
          </a:p>
          <a:p>
            <a:pPr lvl="2"/>
            <a:r>
              <a:rPr lang="en-US" sz="1800" dirty="0" smtClean="0">
                <a:latin typeface="Verdana"/>
              </a:rPr>
              <a:t>FAQ</a:t>
            </a:r>
          </a:p>
          <a:p>
            <a:pPr lvl="1"/>
            <a:r>
              <a:rPr lang="en-US" sz="1800" dirty="0" smtClean="0">
                <a:latin typeface="Verdana"/>
              </a:rPr>
              <a:t>Search?</a:t>
            </a:r>
          </a:p>
          <a:p>
            <a:pPr lvl="1"/>
            <a:r>
              <a:rPr lang="en-US" sz="1800" dirty="0" smtClean="0">
                <a:latin typeface="Verdana"/>
              </a:rPr>
              <a:t>Sign in not required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E601-C441-4347-9F01-E5295C4FB0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9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029" y="681097"/>
            <a:ext cx="3518058" cy="2062103"/>
          </a:xfr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333333"/>
                </a:solidFill>
                <a:latin typeface="Verdana"/>
              </a:rPr>
              <a:t>UCAIug </a:t>
            </a:r>
            <a:r>
              <a:rPr lang="en-US" sz="3200" dirty="0" smtClean="0">
                <a:solidFill>
                  <a:srgbClr val="333333"/>
                </a:solidFill>
                <a:latin typeface="Verdana"/>
              </a:rPr>
              <a:t/>
            </a:r>
            <a:br>
              <a:rPr lang="en-US" sz="3200" dirty="0" smtClean="0">
                <a:solidFill>
                  <a:srgbClr val="333333"/>
                </a:solidFill>
                <a:latin typeface="Verdana"/>
              </a:rPr>
            </a:br>
            <a:r>
              <a:rPr lang="en-US" sz="3200" dirty="0" smtClean="0">
                <a:solidFill>
                  <a:srgbClr val="333333"/>
                </a:solidFill>
                <a:latin typeface="Verdana"/>
              </a:rPr>
              <a:t>Document </a:t>
            </a:r>
            <a:br>
              <a:rPr lang="en-US" sz="3200" dirty="0" smtClean="0">
                <a:solidFill>
                  <a:srgbClr val="333333"/>
                </a:solidFill>
                <a:latin typeface="Verdana"/>
              </a:rPr>
            </a:br>
            <a:r>
              <a:rPr lang="en-US" sz="3200" dirty="0" smtClean="0">
                <a:solidFill>
                  <a:srgbClr val="333333"/>
                </a:solidFill>
                <a:latin typeface="Verdana"/>
              </a:rPr>
              <a:t>Control </a:t>
            </a:r>
            <a:br>
              <a:rPr lang="en-US" sz="3200" dirty="0" smtClean="0">
                <a:solidFill>
                  <a:srgbClr val="333333"/>
                </a:solidFill>
                <a:latin typeface="Verdana"/>
              </a:rPr>
            </a:br>
            <a:r>
              <a:rPr lang="en-US" sz="3200" dirty="0" smtClean="0">
                <a:solidFill>
                  <a:srgbClr val="333333"/>
                </a:solidFill>
                <a:latin typeface="Verdana"/>
              </a:rPr>
              <a:t>Requirements</a:t>
            </a:r>
            <a:endParaRPr lang="en-US" sz="3200" dirty="0">
              <a:solidFill>
                <a:srgbClr val="333333"/>
              </a:solidFill>
              <a:latin typeface="Verdan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887" y="533401"/>
            <a:ext cx="4127660" cy="6137312"/>
          </a:xfrm>
        </p:spPr>
        <p:txBody>
          <a:bodyPr>
            <a:noAutofit/>
          </a:bodyPr>
          <a:lstStyle/>
          <a:p>
            <a:r>
              <a:rPr lang="en-US" sz="1800" dirty="0" smtClean="0">
                <a:latin typeface="Verdana"/>
              </a:rPr>
              <a:t>Private Documents</a:t>
            </a:r>
          </a:p>
          <a:p>
            <a:r>
              <a:rPr lang="en-US" sz="1800" dirty="0" smtClean="0">
                <a:latin typeface="Verdana"/>
              </a:rPr>
              <a:t>Simplification of Access</a:t>
            </a:r>
          </a:p>
          <a:p>
            <a:r>
              <a:rPr lang="en-US" sz="1800" dirty="0" smtClean="0">
                <a:latin typeface="Verdana"/>
              </a:rPr>
              <a:t>Public Documents</a:t>
            </a:r>
          </a:p>
          <a:p>
            <a:pPr lvl="1"/>
            <a:r>
              <a:rPr lang="en-US" sz="1800" dirty="0" smtClean="0">
                <a:latin typeface="Verdana"/>
              </a:rPr>
              <a:t>Help Desk and Issues Tracking</a:t>
            </a:r>
          </a:p>
          <a:p>
            <a:pPr lvl="1"/>
            <a:r>
              <a:rPr lang="en-US" sz="1800" dirty="0" smtClean="0">
                <a:latin typeface="Verdana"/>
              </a:rPr>
              <a:t>IPR Declarations</a:t>
            </a:r>
          </a:p>
          <a:p>
            <a:pPr lvl="2"/>
            <a:r>
              <a:rPr lang="en-US" sz="1800" dirty="0" smtClean="0">
                <a:latin typeface="Verdana"/>
              </a:rPr>
              <a:t>IPR Database</a:t>
            </a:r>
          </a:p>
          <a:p>
            <a:pPr lvl="2"/>
            <a:r>
              <a:rPr lang="en-US" sz="1800" dirty="0" smtClean="0">
                <a:latin typeface="Verdana"/>
              </a:rPr>
              <a:t>IPR Policy</a:t>
            </a:r>
          </a:p>
          <a:p>
            <a:pPr lvl="1"/>
            <a:r>
              <a:rPr lang="en-US" sz="1800" dirty="0" smtClean="0">
                <a:latin typeface="Verdana"/>
              </a:rPr>
              <a:t>Meeting Sites</a:t>
            </a:r>
          </a:p>
          <a:p>
            <a:pPr lvl="2"/>
            <a:r>
              <a:rPr lang="en-US" sz="1800" dirty="0" smtClean="0">
                <a:latin typeface="Verdana"/>
              </a:rPr>
              <a:t>minutes</a:t>
            </a:r>
          </a:p>
          <a:p>
            <a:pPr lvl="2"/>
            <a:r>
              <a:rPr lang="en-US" sz="1800" dirty="0" smtClean="0">
                <a:latin typeface="Verdana"/>
              </a:rPr>
              <a:t>Agendas</a:t>
            </a:r>
          </a:p>
          <a:p>
            <a:pPr lvl="2"/>
            <a:r>
              <a:rPr lang="en-US" sz="1800" dirty="0" smtClean="0">
                <a:latin typeface="Verdana"/>
              </a:rPr>
              <a:t>presentations</a:t>
            </a:r>
          </a:p>
          <a:p>
            <a:pPr lvl="1"/>
            <a:r>
              <a:rPr lang="en-US" sz="1800" dirty="0" smtClean="0">
                <a:latin typeface="Verdana"/>
              </a:rPr>
              <a:t>Working Groups</a:t>
            </a:r>
          </a:p>
          <a:p>
            <a:pPr lvl="1"/>
            <a:r>
              <a:rPr lang="en-US" sz="1800" dirty="0" smtClean="0">
                <a:latin typeface="Verdana"/>
              </a:rPr>
              <a:t>Presentations</a:t>
            </a:r>
          </a:p>
          <a:p>
            <a:pPr lvl="2"/>
            <a:r>
              <a:rPr lang="en-US" sz="1800" dirty="0" smtClean="0">
                <a:latin typeface="Verdana"/>
              </a:rPr>
              <a:t>shared libraries...private</a:t>
            </a:r>
          </a:p>
          <a:p>
            <a:pPr lvl="2"/>
            <a:r>
              <a:rPr lang="en-US" sz="1800" dirty="0" smtClean="0">
                <a:latin typeface="Verdana"/>
              </a:rPr>
              <a:t>shared library public</a:t>
            </a:r>
          </a:p>
          <a:p>
            <a:pPr lvl="2"/>
            <a:r>
              <a:rPr lang="en-US" sz="1800" dirty="0" err="1" smtClean="0">
                <a:latin typeface="Verdana"/>
              </a:rPr>
              <a:t>sharepoint</a:t>
            </a:r>
            <a:r>
              <a:rPr lang="en-US" sz="1800" dirty="0" smtClean="0">
                <a:latin typeface="Verdana"/>
              </a:rPr>
              <a:t> access control</a:t>
            </a:r>
          </a:p>
          <a:p>
            <a:pPr lvl="2"/>
            <a:r>
              <a:rPr lang="en-US" sz="1800" dirty="0" smtClean="0">
                <a:latin typeface="Verdana"/>
              </a:rPr>
              <a:t>access</a:t>
            </a:r>
            <a:endParaRPr lang="en-US" sz="1800" dirty="0" smtClean="0">
              <a:latin typeface="Verdan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11C6-E03A-4905-8281-BBCD9155AC1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73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029" y="685800"/>
            <a:ext cx="3365658" cy="2862322"/>
          </a:xfr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333333"/>
                </a:solidFill>
                <a:latin typeface="Verdana"/>
              </a:rPr>
              <a:t>UCAIug </a:t>
            </a:r>
            <a:r>
              <a:rPr lang="en-US" sz="3600" dirty="0" smtClean="0">
                <a:solidFill>
                  <a:srgbClr val="333333"/>
                </a:solidFill>
                <a:latin typeface="Verdana"/>
              </a:rPr>
              <a:t/>
            </a:r>
            <a:br>
              <a:rPr lang="en-US" sz="3600" dirty="0" smtClean="0">
                <a:solidFill>
                  <a:srgbClr val="333333"/>
                </a:solidFill>
                <a:latin typeface="Verdana"/>
              </a:rPr>
            </a:br>
            <a:r>
              <a:rPr lang="en-US" sz="3600" dirty="0" smtClean="0">
                <a:solidFill>
                  <a:srgbClr val="333333"/>
                </a:solidFill>
                <a:latin typeface="Verdana"/>
              </a:rPr>
              <a:t>Document </a:t>
            </a:r>
            <a:br>
              <a:rPr lang="en-US" sz="3600" dirty="0" smtClean="0">
                <a:solidFill>
                  <a:srgbClr val="333333"/>
                </a:solidFill>
                <a:latin typeface="Verdana"/>
              </a:rPr>
            </a:br>
            <a:r>
              <a:rPr lang="en-US" sz="3600" dirty="0" smtClean="0">
                <a:solidFill>
                  <a:srgbClr val="333333"/>
                </a:solidFill>
                <a:latin typeface="Verdana"/>
              </a:rPr>
              <a:t>Control </a:t>
            </a:r>
            <a:br>
              <a:rPr lang="en-US" sz="3600" dirty="0" smtClean="0">
                <a:solidFill>
                  <a:srgbClr val="333333"/>
                </a:solidFill>
                <a:latin typeface="Verdana"/>
              </a:rPr>
            </a:br>
            <a:r>
              <a:rPr lang="en-US" sz="3600" dirty="0" smtClean="0">
                <a:solidFill>
                  <a:srgbClr val="333333"/>
                </a:solidFill>
                <a:latin typeface="Verdana"/>
              </a:rPr>
              <a:t>Requirements</a:t>
            </a:r>
            <a:br>
              <a:rPr lang="en-US" sz="3600" dirty="0" smtClean="0">
                <a:solidFill>
                  <a:srgbClr val="333333"/>
                </a:solidFill>
                <a:latin typeface="Verdana"/>
              </a:rPr>
            </a:br>
            <a:r>
              <a:rPr lang="en-US" sz="3600" dirty="0" smtClean="0">
                <a:solidFill>
                  <a:srgbClr val="333333"/>
                </a:solidFill>
                <a:latin typeface="Verdana"/>
              </a:rPr>
              <a:t>…</a:t>
            </a:r>
            <a:r>
              <a:rPr lang="en-US" sz="3600" dirty="0" err="1" smtClean="0">
                <a:solidFill>
                  <a:srgbClr val="333333"/>
                </a:solidFill>
                <a:latin typeface="Verdana"/>
              </a:rPr>
              <a:t>Cont</a:t>
            </a:r>
            <a:endParaRPr lang="en-US" sz="3600" dirty="0">
              <a:solidFill>
                <a:srgbClr val="333333"/>
              </a:solidFill>
              <a:latin typeface="Verdan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9687" y="457200"/>
            <a:ext cx="5181600" cy="6400800"/>
          </a:xfrm>
        </p:spPr>
        <p:txBody>
          <a:bodyPr>
            <a:noAutofit/>
          </a:bodyPr>
          <a:lstStyle/>
          <a:p>
            <a:pPr lvl="1"/>
            <a:r>
              <a:rPr lang="en-US" sz="1800" dirty="0" smtClean="0">
                <a:latin typeface="Verdana"/>
              </a:rPr>
              <a:t>Testing</a:t>
            </a:r>
            <a:endParaRPr lang="en-US" sz="1800" dirty="0" smtClean="0">
              <a:latin typeface="Verdana"/>
            </a:endParaRPr>
          </a:p>
          <a:p>
            <a:pPr lvl="2"/>
            <a:r>
              <a:rPr lang="en-US" sz="1800" dirty="0" smtClean="0">
                <a:latin typeface="Verdana"/>
              </a:rPr>
              <a:t>certificates</a:t>
            </a:r>
          </a:p>
          <a:p>
            <a:pPr lvl="3"/>
            <a:r>
              <a:rPr lang="en-US" sz="1800" dirty="0" smtClean="0">
                <a:latin typeface="Verdana"/>
              </a:rPr>
              <a:t>list</a:t>
            </a:r>
          </a:p>
          <a:p>
            <a:pPr lvl="3"/>
            <a:r>
              <a:rPr lang="en-US" sz="1800" dirty="0" smtClean="0">
                <a:latin typeface="Verdana"/>
              </a:rPr>
              <a:t>ICD files?</a:t>
            </a:r>
          </a:p>
          <a:p>
            <a:pPr lvl="2"/>
            <a:r>
              <a:rPr lang="en-US" sz="1800" dirty="0" smtClean="0">
                <a:latin typeface="Verdana"/>
              </a:rPr>
              <a:t>Documents</a:t>
            </a:r>
          </a:p>
          <a:p>
            <a:pPr lvl="3"/>
            <a:r>
              <a:rPr lang="en-US" sz="1800" dirty="0" smtClean="0">
                <a:latin typeface="Verdana"/>
              </a:rPr>
              <a:t>test procedures</a:t>
            </a:r>
          </a:p>
          <a:p>
            <a:pPr lvl="3"/>
            <a:r>
              <a:rPr lang="en-US" sz="1800" dirty="0" smtClean="0">
                <a:latin typeface="Verdana"/>
              </a:rPr>
              <a:t>QAP &amp; Accreditation Procedures</a:t>
            </a:r>
          </a:p>
          <a:p>
            <a:pPr lvl="3"/>
            <a:r>
              <a:rPr lang="en-US" sz="1800" dirty="0" smtClean="0">
                <a:latin typeface="Verdana"/>
              </a:rPr>
              <a:t>drafts</a:t>
            </a:r>
          </a:p>
          <a:p>
            <a:pPr lvl="2"/>
            <a:r>
              <a:rPr lang="en-US" sz="1800" dirty="0" smtClean="0">
                <a:latin typeface="Verdana"/>
              </a:rPr>
              <a:t>Minutes</a:t>
            </a:r>
          </a:p>
          <a:p>
            <a:pPr lvl="1"/>
            <a:r>
              <a:rPr lang="en-US" sz="1800" dirty="0" smtClean="0">
                <a:latin typeface="Verdana"/>
              </a:rPr>
              <a:t>Calendar</a:t>
            </a:r>
          </a:p>
          <a:p>
            <a:pPr lvl="2"/>
            <a:r>
              <a:rPr lang="en-US" sz="1800" dirty="0" smtClean="0">
                <a:latin typeface="Verdana"/>
              </a:rPr>
              <a:t>need easy entry</a:t>
            </a:r>
          </a:p>
          <a:p>
            <a:pPr lvl="2"/>
            <a:r>
              <a:rPr lang="en-US" sz="1800" dirty="0" smtClean="0">
                <a:latin typeface="Verdana"/>
              </a:rPr>
              <a:t>ability to add meeting to Outlook</a:t>
            </a:r>
          </a:p>
          <a:p>
            <a:pPr lvl="1"/>
            <a:r>
              <a:rPr lang="en-US" sz="1800" dirty="0" smtClean="0">
                <a:latin typeface="Verdana"/>
              </a:rPr>
              <a:t>Corporate Documents</a:t>
            </a:r>
          </a:p>
          <a:p>
            <a:pPr lvl="2"/>
            <a:r>
              <a:rPr lang="en-US" sz="1800" dirty="0" smtClean="0">
                <a:latin typeface="Verdana"/>
              </a:rPr>
              <a:t>Charter</a:t>
            </a:r>
          </a:p>
          <a:p>
            <a:pPr lvl="2"/>
            <a:r>
              <a:rPr lang="en-US" sz="1800" dirty="0" smtClean="0">
                <a:latin typeface="Verdana"/>
              </a:rPr>
              <a:t>Brochures</a:t>
            </a:r>
          </a:p>
          <a:p>
            <a:pPr lvl="2"/>
            <a:r>
              <a:rPr lang="en-US" sz="1800" dirty="0" smtClean="0">
                <a:latin typeface="Verdana"/>
              </a:rPr>
              <a:t>Regulatory Filings</a:t>
            </a:r>
          </a:p>
          <a:p>
            <a:pPr lvl="2"/>
            <a:r>
              <a:rPr lang="en-US" sz="1800" dirty="0" smtClean="0">
                <a:latin typeface="Verdana"/>
              </a:rPr>
              <a:t>Policies &amp; Procedures</a:t>
            </a:r>
          </a:p>
          <a:p>
            <a:pPr lvl="2"/>
            <a:r>
              <a:rPr lang="en-US" sz="1800" dirty="0" smtClean="0">
                <a:latin typeface="Verdana"/>
              </a:rPr>
              <a:t>Templates</a:t>
            </a:r>
          </a:p>
          <a:p>
            <a:pPr lvl="2"/>
            <a:r>
              <a:rPr lang="en-US" sz="1800" dirty="0" smtClean="0">
                <a:latin typeface="Verdana"/>
              </a:rPr>
              <a:t>Bylaws</a:t>
            </a:r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11C6-E03A-4905-8281-BBCD9155AC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15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887" y="625733"/>
            <a:ext cx="8712518" cy="584775"/>
          </a:xfrm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rgbClr val="4B4B4B"/>
                </a:solidFill>
                <a:latin typeface="Verdana"/>
              </a:rPr>
              <a:t>General Requirements</a:t>
            </a:r>
            <a:endParaRPr lang="en-US" sz="3200" dirty="0">
              <a:solidFill>
                <a:srgbClr val="4B4B4B"/>
              </a:solidFill>
              <a:latin typeface="Verdan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029" y="1295401"/>
            <a:ext cx="8712518" cy="5375312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Verdana"/>
              </a:rPr>
              <a:t>Numbering Guide</a:t>
            </a:r>
          </a:p>
          <a:p>
            <a:r>
              <a:rPr lang="en-US" sz="1800" dirty="0" smtClean="0">
                <a:latin typeface="Verdana"/>
              </a:rPr>
              <a:t>Committee Member</a:t>
            </a:r>
          </a:p>
          <a:p>
            <a:r>
              <a:rPr lang="en-US" sz="1800" dirty="0" smtClean="0">
                <a:latin typeface="Verdana"/>
              </a:rPr>
              <a:t>Limited set of Classifications</a:t>
            </a:r>
          </a:p>
          <a:p>
            <a:r>
              <a:rPr lang="en-US" sz="1800" dirty="0" smtClean="0">
                <a:latin typeface="Verdana"/>
              </a:rPr>
              <a:t>Data Requirements</a:t>
            </a:r>
          </a:p>
          <a:p>
            <a:r>
              <a:rPr lang="en-US" sz="1800" dirty="0" smtClean="0">
                <a:latin typeface="Verdana"/>
              </a:rPr>
              <a:t>How do you correctly cite something in the UCAIug SharePoint</a:t>
            </a:r>
          </a:p>
          <a:p>
            <a:r>
              <a:rPr lang="en-US" sz="1800" dirty="0" smtClean="0">
                <a:latin typeface="Verdana"/>
              </a:rPr>
              <a:t>Forum</a:t>
            </a:r>
          </a:p>
          <a:p>
            <a:r>
              <a:rPr lang="en-US" sz="1800" dirty="0" smtClean="0">
                <a:latin typeface="Verdana"/>
              </a:rPr>
              <a:t>Sort/filter</a:t>
            </a:r>
          </a:p>
          <a:p>
            <a:r>
              <a:rPr lang="en-US" sz="1800" dirty="0" smtClean="0">
                <a:latin typeface="Verdana"/>
              </a:rPr>
              <a:t>Permissions…trimmed by member class/WGs/projects/individual[admin]</a:t>
            </a:r>
          </a:p>
          <a:p>
            <a:r>
              <a:rPr lang="en-US" sz="1800" dirty="0" smtClean="0">
                <a:latin typeface="Verdana"/>
              </a:rPr>
              <a:t>Tree structure with filters and permissions to branches and leafs</a:t>
            </a:r>
          </a:p>
          <a:p>
            <a:r>
              <a:rPr lang="en-US" sz="1800" dirty="0" smtClean="0">
                <a:latin typeface="Verdana"/>
              </a:rPr>
              <a:t>Improve ability to access and locate stuff</a:t>
            </a:r>
          </a:p>
          <a:p>
            <a:r>
              <a:rPr lang="en-US" sz="1800" dirty="0" smtClean="0">
                <a:latin typeface="Verdana"/>
              </a:rPr>
              <a:t>Physical identifiers in docs [unique]</a:t>
            </a:r>
          </a:p>
          <a:p>
            <a:r>
              <a:rPr lang="en-US" sz="1800" dirty="0" smtClean="0">
                <a:latin typeface="Verdana"/>
              </a:rPr>
              <a:t>Unstructured Search support</a:t>
            </a:r>
          </a:p>
          <a:p>
            <a:r>
              <a:rPr lang="en-US" sz="1800" dirty="0" smtClean="0">
                <a:latin typeface="Verdana"/>
              </a:rPr>
              <a:t>Access Control</a:t>
            </a:r>
          </a:p>
          <a:p>
            <a:r>
              <a:rPr lang="en-US" sz="1800" dirty="0" smtClean="0">
                <a:latin typeface="Verdana"/>
              </a:rPr>
              <a:t>process through filters rather than structure</a:t>
            </a:r>
          </a:p>
          <a:p>
            <a:r>
              <a:rPr lang="en-US" sz="1800" dirty="0" smtClean="0">
                <a:latin typeface="Verdana"/>
              </a:rPr>
              <a:t>ability to post different from read</a:t>
            </a:r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11C6-E03A-4905-8281-BBCD9155AC1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11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029" y="628962"/>
            <a:ext cx="8712518" cy="584775"/>
          </a:xfrm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rgbClr val="4B4B4B"/>
                </a:solidFill>
                <a:latin typeface="Verdana"/>
              </a:rPr>
              <a:t>Private Documents</a:t>
            </a:r>
            <a:endParaRPr lang="en-US" sz="3200" dirty="0">
              <a:solidFill>
                <a:srgbClr val="4B4B4B"/>
              </a:solidFill>
              <a:latin typeface="Verdan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Verdana"/>
              </a:rPr>
              <a:t>SharePoint </a:t>
            </a:r>
            <a:r>
              <a:rPr lang="en-US" sz="1800" dirty="0" smtClean="0">
                <a:latin typeface="Verdana"/>
              </a:rPr>
              <a:t>Membership lists</a:t>
            </a:r>
          </a:p>
          <a:p>
            <a:r>
              <a:rPr lang="en-US" sz="1800" dirty="0" smtClean="0">
                <a:latin typeface="Verdana"/>
              </a:rPr>
              <a:t>Testing</a:t>
            </a:r>
          </a:p>
          <a:p>
            <a:r>
              <a:rPr lang="en-US" sz="1800" dirty="0" smtClean="0">
                <a:latin typeface="Verdana"/>
              </a:rPr>
              <a:t>SDO Drafts</a:t>
            </a:r>
          </a:p>
          <a:p>
            <a:r>
              <a:rPr lang="en-US" sz="1800" dirty="0" smtClean="0">
                <a:latin typeface="Verdana"/>
              </a:rPr>
              <a:t>Presentations</a:t>
            </a:r>
          </a:p>
          <a:p>
            <a:r>
              <a:rPr lang="en-US" sz="1800" dirty="0" smtClean="0">
                <a:latin typeface="Verdana"/>
              </a:rPr>
              <a:t>Working Groups</a:t>
            </a:r>
          </a:p>
          <a:p>
            <a:r>
              <a:rPr lang="en-US" sz="1800" dirty="0" smtClean="0">
                <a:latin typeface="Verdana"/>
              </a:rPr>
              <a:t>Marketing</a:t>
            </a:r>
          </a:p>
          <a:p>
            <a:r>
              <a:rPr lang="en-US" sz="1800" dirty="0" smtClean="0">
                <a:latin typeface="Verdana"/>
              </a:rPr>
              <a:t>Working Drafts</a:t>
            </a:r>
          </a:p>
          <a:p>
            <a:r>
              <a:rPr lang="en-US" sz="1800" dirty="0" smtClean="0">
                <a:latin typeface="Verdana"/>
              </a:rPr>
              <a:t>Private Projects</a:t>
            </a:r>
          </a:p>
          <a:p>
            <a:r>
              <a:rPr lang="en-US" sz="1800" dirty="0" smtClean="0">
                <a:latin typeface="Verdana"/>
              </a:rPr>
              <a:t>Forum Discussion Topics</a:t>
            </a:r>
          </a:p>
          <a:p>
            <a:r>
              <a:rPr lang="en-US" sz="1800" dirty="0" smtClean="0">
                <a:latin typeface="Verdana"/>
              </a:rPr>
              <a:t>UG Meeting Notes</a:t>
            </a:r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11C6-E03A-4905-8281-BBCD9155AC1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1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029" y="628962"/>
            <a:ext cx="4813458" cy="584775"/>
          </a:xfr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4B4B4B"/>
                </a:solidFill>
                <a:latin typeface="Verdana"/>
              </a:rPr>
              <a:t>Public Documents</a:t>
            </a:r>
            <a:endParaRPr lang="en-US" sz="3200" dirty="0">
              <a:solidFill>
                <a:srgbClr val="4B4B4B"/>
              </a:solidFill>
              <a:latin typeface="Verdan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Verdana"/>
              </a:rPr>
              <a:t>Read</a:t>
            </a:r>
          </a:p>
          <a:p>
            <a:r>
              <a:rPr lang="en-US" sz="1800" dirty="0" smtClean="0">
                <a:latin typeface="Verdana"/>
              </a:rPr>
              <a:t>Forum Discussion Topics</a:t>
            </a:r>
          </a:p>
          <a:p>
            <a:r>
              <a:rPr lang="en-US" sz="1800" dirty="0" smtClean="0">
                <a:latin typeface="Verdana"/>
              </a:rPr>
              <a:t>Help Desk and Issues Tracking</a:t>
            </a:r>
          </a:p>
          <a:p>
            <a:r>
              <a:rPr lang="en-US" sz="1800" dirty="0" smtClean="0">
                <a:latin typeface="Verdana"/>
              </a:rPr>
              <a:t>IPR Declarations</a:t>
            </a:r>
          </a:p>
          <a:p>
            <a:r>
              <a:rPr lang="en-US" sz="1800" dirty="0" smtClean="0">
                <a:latin typeface="Verdana"/>
              </a:rPr>
              <a:t>Meeting Sites</a:t>
            </a:r>
          </a:p>
          <a:p>
            <a:r>
              <a:rPr lang="en-US" sz="1800" dirty="0" smtClean="0">
                <a:latin typeface="Verdana"/>
              </a:rPr>
              <a:t>Working Groups</a:t>
            </a:r>
          </a:p>
          <a:p>
            <a:r>
              <a:rPr lang="en-US" sz="1800" dirty="0" smtClean="0">
                <a:latin typeface="Verdana"/>
              </a:rPr>
              <a:t>Presentations</a:t>
            </a:r>
          </a:p>
          <a:p>
            <a:r>
              <a:rPr lang="en-US" sz="1800" dirty="0" smtClean="0">
                <a:latin typeface="Verdana"/>
              </a:rPr>
              <a:t>Testing</a:t>
            </a:r>
          </a:p>
          <a:p>
            <a:r>
              <a:rPr lang="en-US" sz="1800" dirty="0" smtClean="0">
                <a:latin typeface="Verdana"/>
              </a:rPr>
              <a:t>Calendar</a:t>
            </a:r>
          </a:p>
          <a:p>
            <a:r>
              <a:rPr lang="en-US" sz="1800" dirty="0" smtClean="0">
                <a:latin typeface="Verdana"/>
              </a:rPr>
              <a:t>Corporate Documents</a:t>
            </a:r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11C6-E03A-4905-8281-BBCD9155AC14}" type="slidenum">
              <a:rPr lang="en-US" smtClean="0"/>
              <a:t>6</a:t>
            </a:fld>
            <a:endParaRPr lang="en-US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4916487" y="304800"/>
            <a:ext cx="4419600" cy="685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1200" b="1" smtClean="0">
                <a:latin typeface="Verdana"/>
              </a:rPr>
              <a:t>Forum Discussion Topics</a:t>
            </a:r>
          </a:p>
          <a:p>
            <a:pPr lvl="1">
              <a:lnSpc>
                <a:spcPct val="80000"/>
              </a:lnSpc>
              <a:spcBef>
                <a:spcPts val="0"/>
              </a:spcBef>
            </a:pPr>
            <a:r>
              <a:rPr lang="en-US" sz="1200" b="1" smtClean="0">
                <a:latin typeface="Verdana"/>
              </a:rPr>
              <a:t>post</a:t>
            </a:r>
          </a:p>
          <a:p>
            <a:pPr lvl="1">
              <a:lnSpc>
                <a:spcPct val="80000"/>
              </a:lnSpc>
              <a:spcBef>
                <a:spcPts val="0"/>
              </a:spcBef>
            </a:pPr>
            <a:r>
              <a:rPr lang="en-US" sz="1200" b="1" smtClean="0">
                <a:latin typeface="Verdana"/>
              </a:rPr>
              <a:t>Social media/forums</a:t>
            </a:r>
          </a:p>
          <a:p>
            <a:pPr lvl="1">
              <a:lnSpc>
                <a:spcPct val="80000"/>
              </a:lnSpc>
              <a:spcBef>
                <a:spcPts val="0"/>
              </a:spcBef>
            </a:pPr>
            <a:r>
              <a:rPr lang="en-US" sz="1200" b="1" smtClean="0">
                <a:latin typeface="Verdana"/>
              </a:rPr>
              <a:t>Management Oversight and supervision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1200" b="1" smtClean="0">
                <a:latin typeface="Verdana"/>
              </a:rPr>
              <a:t>Help Desk and Issues Tracking</a:t>
            </a:r>
          </a:p>
          <a:p>
            <a:pPr lvl="1">
              <a:lnSpc>
                <a:spcPct val="80000"/>
              </a:lnSpc>
              <a:spcBef>
                <a:spcPts val="0"/>
              </a:spcBef>
            </a:pPr>
            <a:r>
              <a:rPr lang="en-US" sz="1200" b="1" smtClean="0">
                <a:latin typeface="Verdana"/>
              </a:rPr>
              <a:t>Need to retain Formatting</a:t>
            </a:r>
          </a:p>
          <a:p>
            <a:pPr lvl="1">
              <a:lnSpc>
                <a:spcPct val="80000"/>
              </a:lnSpc>
              <a:spcBef>
                <a:spcPts val="0"/>
              </a:spcBef>
            </a:pPr>
            <a:r>
              <a:rPr lang="en-US" sz="1200" b="1" smtClean="0">
                <a:latin typeface="Verdana"/>
              </a:rPr>
              <a:t>Training</a:t>
            </a:r>
          </a:p>
          <a:p>
            <a:pPr lvl="1">
              <a:lnSpc>
                <a:spcPct val="80000"/>
              </a:lnSpc>
              <a:spcBef>
                <a:spcPts val="0"/>
              </a:spcBef>
            </a:pPr>
            <a:r>
              <a:rPr lang="en-US" sz="1200" b="1" smtClean="0">
                <a:latin typeface="Verdana"/>
              </a:rPr>
              <a:t>FAQ</a:t>
            </a:r>
          </a:p>
          <a:p>
            <a:pPr lvl="1">
              <a:lnSpc>
                <a:spcPct val="80000"/>
              </a:lnSpc>
              <a:spcBef>
                <a:spcPts val="0"/>
              </a:spcBef>
            </a:pPr>
            <a:r>
              <a:rPr lang="en-US" sz="1200" b="1" smtClean="0">
                <a:latin typeface="Verdana"/>
              </a:rPr>
              <a:t>CIM Issues</a:t>
            </a:r>
          </a:p>
          <a:p>
            <a:pPr lvl="1">
              <a:lnSpc>
                <a:spcPct val="80000"/>
              </a:lnSpc>
              <a:spcBef>
                <a:spcPts val="0"/>
              </a:spcBef>
            </a:pPr>
            <a:r>
              <a:rPr lang="en-US" sz="1200" b="1" smtClean="0">
                <a:latin typeface="Verdana"/>
              </a:rPr>
              <a:t>Tissues</a:t>
            </a:r>
          </a:p>
          <a:p>
            <a:pPr lvl="1">
              <a:lnSpc>
                <a:spcPct val="80000"/>
              </a:lnSpc>
              <a:spcBef>
                <a:spcPts val="0"/>
              </a:spcBef>
            </a:pPr>
            <a:r>
              <a:rPr lang="en-US" sz="1200" b="1" smtClean="0">
                <a:latin typeface="Verdana"/>
              </a:rPr>
              <a:t>Need to revise comments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1200" b="1" smtClean="0">
                <a:latin typeface="Verdana"/>
              </a:rPr>
              <a:t>IPR Declarations</a:t>
            </a:r>
          </a:p>
          <a:p>
            <a:pPr lvl="1">
              <a:lnSpc>
                <a:spcPct val="80000"/>
              </a:lnSpc>
              <a:spcBef>
                <a:spcPts val="0"/>
              </a:spcBef>
            </a:pPr>
            <a:r>
              <a:rPr lang="en-US" sz="1200" b="1" smtClean="0">
                <a:latin typeface="Verdana"/>
              </a:rPr>
              <a:t>IPR Database</a:t>
            </a:r>
          </a:p>
          <a:p>
            <a:pPr lvl="2">
              <a:lnSpc>
                <a:spcPct val="80000"/>
              </a:lnSpc>
              <a:spcBef>
                <a:spcPts val="0"/>
              </a:spcBef>
            </a:pPr>
            <a:r>
              <a:rPr lang="en-US" sz="1200" b="1" smtClean="0">
                <a:latin typeface="Verdana"/>
              </a:rPr>
              <a:t>public access</a:t>
            </a:r>
          </a:p>
          <a:p>
            <a:pPr lvl="1">
              <a:lnSpc>
                <a:spcPct val="80000"/>
              </a:lnSpc>
              <a:spcBef>
                <a:spcPts val="0"/>
              </a:spcBef>
            </a:pPr>
            <a:r>
              <a:rPr lang="en-US" sz="1200" b="1" smtClean="0">
                <a:latin typeface="Verdana"/>
              </a:rPr>
              <a:t>IPR Policy</a:t>
            </a:r>
          </a:p>
          <a:p>
            <a:pPr lvl="2">
              <a:lnSpc>
                <a:spcPct val="80000"/>
              </a:lnSpc>
              <a:spcBef>
                <a:spcPts val="0"/>
              </a:spcBef>
            </a:pPr>
            <a:r>
              <a:rPr lang="en-US" sz="1200" b="1" smtClean="0">
                <a:latin typeface="Verdana"/>
              </a:rPr>
              <a:t>public access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1200" b="1" smtClean="0">
                <a:latin typeface="Verdana"/>
              </a:rPr>
              <a:t>Meeting Sites</a:t>
            </a:r>
          </a:p>
          <a:p>
            <a:pPr lvl="1">
              <a:lnSpc>
                <a:spcPct val="80000"/>
              </a:lnSpc>
              <a:spcBef>
                <a:spcPts val="0"/>
              </a:spcBef>
            </a:pPr>
            <a:r>
              <a:rPr lang="en-US" sz="1200" b="1" smtClean="0">
                <a:latin typeface="Verdana"/>
              </a:rPr>
              <a:t>minutes</a:t>
            </a:r>
          </a:p>
          <a:p>
            <a:pPr lvl="1">
              <a:lnSpc>
                <a:spcPct val="80000"/>
              </a:lnSpc>
              <a:spcBef>
                <a:spcPts val="0"/>
              </a:spcBef>
            </a:pPr>
            <a:r>
              <a:rPr lang="en-US" sz="1200" b="1" smtClean="0">
                <a:latin typeface="Verdana"/>
              </a:rPr>
              <a:t>Agendas</a:t>
            </a:r>
          </a:p>
          <a:p>
            <a:pPr lvl="1">
              <a:lnSpc>
                <a:spcPct val="80000"/>
              </a:lnSpc>
              <a:spcBef>
                <a:spcPts val="0"/>
              </a:spcBef>
            </a:pPr>
            <a:r>
              <a:rPr lang="en-US" sz="1200" b="1" smtClean="0">
                <a:latin typeface="Verdana"/>
              </a:rPr>
              <a:t>presentations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1200" b="1" smtClean="0">
                <a:latin typeface="Verdana"/>
              </a:rPr>
              <a:t>Working Groups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1200" b="1" smtClean="0">
                <a:latin typeface="Verdana"/>
              </a:rPr>
              <a:t>Presentations</a:t>
            </a:r>
          </a:p>
          <a:p>
            <a:pPr lvl="1">
              <a:lnSpc>
                <a:spcPct val="80000"/>
              </a:lnSpc>
              <a:spcBef>
                <a:spcPts val="0"/>
              </a:spcBef>
            </a:pPr>
            <a:r>
              <a:rPr lang="en-US" sz="1200" b="1" smtClean="0">
                <a:latin typeface="Verdana"/>
              </a:rPr>
              <a:t>shared libraries...private</a:t>
            </a:r>
          </a:p>
          <a:p>
            <a:pPr lvl="1">
              <a:lnSpc>
                <a:spcPct val="80000"/>
              </a:lnSpc>
              <a:spcBef>
                <a:spcPts val="0"/>
              </a:spcBef>
            </a:pPr>
            <a:r>
              <a:rPr lang="en-US" sz="1200" b="1" smtClean="0">
                <a:latin typeface="Verdana"/>
              </a:rPr>
              <a:t>shared library public</a:t>
            </a:r>
          </a:p>
          <a:p>
            <a:pPr lvl="1">
              <a:lnSpc>
                <a:spcPct val="80000"/>
              </a:lnSpc>
              <a:spcBef>
                <a:spcPts val="0"/>
              </a:spcBef>
            </a:pPr>
            <a:r>
              <a:rPr lang="en-US" sz="1200" b="1" smtClean="0">
                <a:latin typeface="Verdana"/>
              </a:rPr>
              <a:t>sharepoint access control</a:t>
            </a:r>
          </a:p>
          <a:p>
            <a:pPr lvl="1">
              <a:lnSpc>
                <a:spcPct val="80000"/>
              </a:lnSpc>
              <a:spcBef>
                <a:spcPts val="0"/>
              </a:spcBef>
            </a:pPr>
            <a:r>
              <a:rPr lang="en-US" sz="1200" b="1" smtClean="0">
                <a:latin typeface="Verdana"/>
              </a:rPr>
              <a:t>access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1200" b="1" smtClean="0">
                <a:latin typeface="Verdana"/>
              </a:rPr>
              <a:t>Testing</a:t>
            </a:r>
          </a:p>
          <a:p>
            <a:pPr lvl="1">
              <a:lnSpc>
                <a:spcPct val="80000"/>
              </a:lnSpc>
              <a:spcBef>
                <a:spcPts val="0"/>
              </a:spcBef>
            </a:pPr>
            <a:r>
              <a:rPr lang="en-US" sz="1200" b="1" smtClean="0">
                <a:latin typeface="Verdana"/>
              </a:rPr>
              <a:t>certificates</a:t>
            </a:r>
          </a:p>
          <a:p>
            <a:pPr lvl="2">
              <a:lnSpc>
                <a:spcPct val="80000"/>
              </a:lnSpc>
              <a:spcBef>
                <a:spcPts val="0"/>
              </a:spcBef>
            </a:pPr>
            <a:r>
              <a:rPr lang="en-US" sz="1200" b="1" smtClean="0">
                <a:latin typeface="Verdana"/>
              </a:rPr>
              <a:t>list</a:t>
            </a:r>
          </a:p>
          <a:p>
            <a:pPr lvl="3">
              <a:lnSpc>
                <a:spcPct val="80000"/>
              </a:lnSpc>
              <a:spcBef>
                <a:spcPts val="0"/>
              </a:spcBef>
            </a:pPr>
            <a:r>
              <a:rPr lang="en-US" sz="1200" b="1" smtClean="0">
                <a:latin typeface="Verdana"/>
              </a:rPr>
              <a:t>public</a:t>
            </a:r>
          </a:p>
          <a:p>
            <a:pPr lvl="4">
              <a:lnSpc>
                <a:spcPct val="80000"/>
              </a:lnSpc>
              <a:spcBef>
                <a:spcPts val="0"/>
              </a:spcBef>
            </a:pPr>
            <a:r>
              <a:rPr lang="en-US" sz="1200" b="1" smtClean="0">
                <a:latin typeface="Verdana"/>
              </a:rPr>
              <a:t>Bruce to check on access</a:t>
            </a:r>
          </a:p>
          <a:p>
            <a:pPr lvl="2">
              <a:lnSpc>
                <a:spcPct val="80000"/>
              </a:lnSpc>
              <a:spcBef>
                <a:spcPts val="0"/>
              </a:spcBef>
            </a:pPr>
            <a:r>
              <a:rPr lang="en-US" sz="1200" b="1" smtClean="0">
                <a:latin typeface="Verdana"/>
              </a:rPr>
              <a:t>ICD files?</a:t>
            </a:r>
          </a:p>
          <a:p>
            <a:pPr lvl="1">
              <a:lnSpc>
                <a:spcPct val="80000"/>
              </a:lnSpc>
              <a:spcBef>
                <a:spcPts val="0"/>
              </a:spcBef>
            </a:pPr>
            <a:r>
              <a:rPr lang="en-US" sz="1200" b="1" smtClean="0">
                <a:latin typeface="Verdana"/>
              </a:rPr>
              <a:t>Documents</a:t>
            </a:r>
          </a:p>
          <a:p>
            <a:pPr lvl="2">
              <a:lnSpc>
                <a:spcPct val="80000"/>
              </a:lnSpc>
              <a:spcBef>
                <a:spcPts val="0"/>
              </a:spcBef>
            </a:pPr>
            <a:r>
              <a:rPr lang="en-US" sz="1200" b="1" smtClean="0">
                <a:latin typeface="Verdana"/>
              </a:rPr>
              <a:t>test procedures</a:t>
            </a:r>
          </a:p>
          <a:p>
            <a:pPr lvl="2">
              <a:lnSpc>
                <a:spcPct val="80000"/>
              </a:lnSpc>
              <a:spcBef>
                <a:spcPts val="0"/>
              </a:spcBef>
            </a:pPr>
            <a:r>
              <a:rPr lang="en-US" sz="1200" b="1" smtClean="0">
                <a:latin typeface="Verdana"/>
              </a:rPr>
              <a:t>QAP &amp; Accreditation Procedures</a:t>
            </a:r>
          </a:p>
          <a:p>
            <a:pPr lvl="3">
              <a:lnSpc>
                <a:spcPct val="80000"/>
              </a:lnSpc>
              <a:spcBef>
                <a:spcPts val="0"/>
              </a:spcBef>
            </a:pPr>
            <a:r>
              <a:rPr lang="en-US" sz="1200" b="1" smtClean="0">
                <a:latin typeface="Verdana"/>
              </a:rPr>
              <a:t>Audit Procedures</a:t>
            </a:r>
          </a:p>
          <a:p>
            <a:pPr lvl="2">
              <a:lnSpc>
                <a:spcPct val="80000"/>
              </a:lnSpc>
              <a:spcBef>
                <a:spcPts val="0"/>
              </a:spcBef>
            </a:pPr>
            <a:r>
              <a:rPr lang="en-US" sz="1200" b="1" smtClean="0">
                <a:latin typeface="Verdana"/>
              </a:rPr>
              <a:t>drafts</a:t>
            </a:r>
          </a:p>
          <a:p>
            <a:pPr lvl="1">
              <a:lnSpc>
                <a:spcPct val="80000"/>
              </a:lnSpc>
              <a:spcBef>
                <a:spcPts val="0"/>
              </a:spcBef>
            </a:pPr>
            <a:r>
              <a:rPr lang="en-US" sz="1200" b="1" smtClean="0">
                <a:latin typeface="Verdana"/>
              </a:rPr>
              <a:t>Minutes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1200" b="1" smtClean="0">
                <a:latin typeface="Verdana"/>
              </a:rPr>
              <a:t>Calendar</a:t>
            </a:r>
          </a:p>
          <a:p>
            <a:pPr lvl="1">
              <a:lnSpc>
                <a:spcPct val="80000"/>
              </a:lnSpc>
              <a:spcBef>
                <a:spcPts val="0"/>
              </a:spcBef>
            </a:pPr>
            <a:r>
              <a:rPr lang="en-US" sz="1200" b="1" smtClean="0">
                <a:latin typeface="Verdana"/>
              </a:rPr>
              <a:t>need easy entry</a:t>
            </a:r>
          </a:p>
          <a:p>
            <a:pPr lvl="1">
              <a:lnSpc>
                <a:spcPct val="80000"/>
              </a:lnSpc>
              <a:spcBef>
                <a:spcPts val="0"/>
              </a:spcBef>
            </a:pPr>
            <a:r>
              <a:rPr lang="en-US" sz="1200" b="1" smtClean="0">
                <a:latin typeface="Verdana"/>
              </a:rPr>
              <a:t>ability to add meeting to Outlook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1200" b="1" smtClean="0">
                <a:latin typeface="Verdana"/>
              </a:rPr>
              <a:t>Corporate Documents</a:t>
            </a:r>
          </a:p>
          <a:p>
            <a:pPr lvl="1">
              <a:lnSpc>
                <a:spcPct val="80000"/>
              </a:lnSpc>
              <a:spcBef>
                <a:spcPts val="0"/>
              </a:spcBef>
            </a:pPr>
            <a:r>
              <a:rPr lang="en-US" sz="1200" b="1" smtClean="0">
                <a:latin typeface="Verdana"/>
              </a:rPr>
              <a:t>Charter</a:t>
            </a:r>
          </a:p>
          <a:p>
            <a:pPr lvl="1">
              <a:lnSpc>
                <a:spcPct val="80000"/>
              </a:lnSpc>
              <a:spcBef>
                <a:spcPts val="0"/>
              </a:spcBef>
            </a:pPr>
            <a:r>
              <a:rPr lang="en-US" sz="1200" b="1" smtClean="0">
                <a:latin typeface="Verdana"/>
              </a:rPr>
              <a:t>Brochures</a:t>
            </a:r>
          </a:p>
          <a:p>
            <a:pPr lvl="1">
              <a:lnSpc>
                <a:spcPct val="80000"/>
              </a:lnSpc>
              <a:spcBef>
                <a:spcPts val="0"/>
              </a:spcBef>
            </a:pPr>
            <a:r>
              <a:rPr lang="en-US" sz="1200" b="1" smtClean="0">
                <a:latin typeface="Verdana"/>
              </a:rPr>
              <a:t>Regulatory Filings</a:t>
            </a:r>
          </a:p>
          <a:p>
            <a:pPr lvl="1">
              <a:lnSpc>
                <a:spcPct val="80000"/>
              </a:lnSpc>
              <a:spcBef>
                <a:spcPts val="0"/>
              </a:spcBef>
            </a:pPr>
            <a:r>
              <a:rPr lang="en-US" sz="1200" b="1" smtClean="0">
                <a:latin typeface="Verdana"/>
              </a:rPr>
              <a:t>Policies &amp; Procedures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934118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029" y="382741"/>
            <a:ext cx="8471058" cy="1077218"/>
          </a:xfr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333333"/>
                </a:solidFill>
                <a:latin typeface="Verdana"/>
              </a:rPr>
              <a:t>Required Document Control Types/Features</a:t>
            </a:r>
            <a:endParaRPr lang="en-US" sz="3200" dirty="0">
              <a:solidFill>
                <a:srgbClr val="333333"/>
              </a:solidFill>
              <a:latin typeface="Verdan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>
                <a:latin typeface="Verdana"/>
              </a:rPr>
              <a:t>Document Management</a:t>
            </a:r>
          </a:p>
          <a:p>
            <a:pPr lvl="1"/>
            <a:r>
              <a:rPr lang="en-US" sz="1800" dirty="0" smtClean="0">
                <a:latin typeface="Verdana"/>
              </a:rPr>
              <a:t>Meta Data Required?</a:t>
            </a:r>
          </a:p>
          <a:p>
            <a:pPr lvl="1"/>
            <a:r>
              <a:rPr lang="en-US" sz="1800" dirty="0" smtClean="0">
                <a:latin typeface="Verdana"/>
              </a:rPr>
              <a:t>Large Document Databases?</a:t>
            </a:r>
          </a:p>
          <a:p>
            <a:pPr lvl="1"/>
            <a:r>
              <a:rPr lang="en-US" sz="1800" dirty="0" smtClean="0">
                <a:latin typeface="Verdana"/>
              </a:rPr>
              <a:t>Version Control/Tracking</a:t>
            </a:r>
          </a:p>
          <a:p>
            <a:pPr lvl="1"/>
            <a:r>
              <a:rPr lang="en-US" sz="1800" dirty="0" smtClean="0">
                <a:latin typeface="Verdana"/>
              </a:rPr>
              <a:t>Backup</a:t>
            </a:r>
          </a:p>
          <a:p>
            <a:pPr lvl="2"/>
            <a:r>
              <a:rPr lang="en-US" sz="1800" dirty="0" smtClean="0">
                <a:latin typeface="Verdana"/>
              </a:rPr>
              <a:t>Daily host backup</a:t>
            </a:r>
          </a:p>
          <a:p>
            <a:pPr lvl="2"/>
            <a:r>
              <a:rPr lang="en-US" sz="1800" dirty="0" err="1" smtClean="0">
                <a:latin typeface="Verdana"/>
              </a:rPr>
              <a:t>Mozy</a:t>
            </a:r>
            <a:r>
              <a:rPr lang="en-US" sz="1800" dirty="0" smtClean="0">
                <a:latin typeface="Verdana"/>
              </a:rPr>
              <a:t> network backup</a:t>
            </a:r>
          </a:p>
          <a:p>
            <a:pPr lvl="1"/>
            <a:r>
              <a:rPr lang="en-US" sz="1800" dirty="0" smtClean="0">
                <a:latin typeface="Verdana"/>
              </a:rPr>
              <a:t>Archive</a:t>
            </a:r>
          </a:p>
          <a:p>
            <a:pPr lvl="2"/>
            <a:r>
              <a:rPr lang="en-US" sz="1800" dirty="0" smtClean="0">
                <a:latin typeface="Verdana"/>
              </a:rPr>
              <a:t>need help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060500" y="1828800"/>
            <a:ext cx="4275587" cy="4876800"/>
          </a:xfrm>
        </p:spPr>
        <p:txBody>
          <a:bodyPr>
            <a:noAutofit/>
          </a:bodyPr>
          <a:lstStyle/>
          <a:p>
            <a:r>
              <a:rPr lang="en-US" sz="1800" dirty="0">
                <a:latin typeface="Verdana"/>
              </a:rPr>
              <a:t>Access Control</a:t>
            </a:r>
          </a:p>
          <a:p>
            <a:pPr lvl="1"/>
            <a:r>
              <a:rPr lang="en-US" sz="1800" dirty="0">
                <a:latin typeface="Verdana"/>
              </a:rPr>
              <a:t>Class</a:t>
            </a:r>
          </a:p>
          <a:p>
            <a:pPr lvl="1"/>
            <a:r>
              <a:rPr lang="en-US" sz="1800" dirty="0">
                <a:latin typeface="Verdana"/>
              </a:rPr>
              <a:t>Individual</a:t>
            </a:r>
          </a:p>
          <a:p>
            <a:pPr lvl="1"/>
            <a:r>
              <a:rPr lang="en-US" sz="1800" dirty="0">
                <a:latin typeface="Verdana"/>
              </a:rPr>
              <a:t>Group</a:t>
            </a:r>
          </a:p>
          <a:p>
            <a:pPr lvl="1"/>
            <a:r>
              <a:rPr lang="en-US" sz="1800" dirty="0">
                <a:latin typeface="Verdana"/>
              </a:rPr>
              <a:t>Site</a:t>
            </a:r>
          </a:p>
          <a:p>
            <a:pPr lvl="1"/>
            <a:r>
              <a:rPr lang="en-US" sz="1800" dirty="0">
                <a:latin typeface="Verdana"/>
              </a:rPr>
              <a:t>Library</a:t>
            </a:r>
          </a:p>
          <a:p>
            <a:pPr lvl="1"/>
            <a:r>
              <a:rPr lang="en-US" sz="1800" dirty="0">
                <a:latin typeface="Verdana"/>
              </a:rPr>
              <a:t>Document</a:t>
            </a:r>
          </a:p>
          <a:p>
            <a:endParaRPr lang="en-US" sz="1800" dirty="0">
              <a:latin typeface="Verdana"/>
            </a:endParaRPr>
          </a:p>
          <a:p>
            <a:endParaRPr lang="en-US" sz="1800" dirty="0">
              <a:latin typeface="Verdan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E601-C441-4347-9F01-E5295C4FB0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093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Desk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4029" y="1752600"/>
            <a:ext cx="4275587" cy="5365609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Verdana"/>
              </a:rPr>
              <a:t>Help Desk Permission Trimmed/Controlled</a:t>
            </a:r>
          </a:p>
          <a:p>
            <a:pPr lvl="1"/>
            <a:r>
              <a:rPr lang="en-US" sz="1800" dirty="0">
                <a:latin typeface="Verdana"/>
              </a:rPr>
              <a:t>Logging</a:t>
            </a:r>
          </a:p>
          <a:p>
            <a:pPr lvl="1"/>
            <a:r>
              <a:rPr lang="en-US" sz="1800" dirty="0">
                <a:latin typeface="Verdana"/>
              </a:rPr>
              <a:t>Priority</a:t>
            </a:r>
          </a:p>
          <a:p>
            <a:pPr lvl="1"/>
            <a:r>
              <a:rPr lang="en-US" sz="1800" dirty="0">
                <a:latin typeface="Verdana"/>
              </a:rPr>
              <a:t>FAQ</a:t>
            </a:r>
          </a:p>
          <a:p>
            <a:pPr lvl="1"/>
            <a:r>
              <a:rPr lang="en-US" sz="1800" dirty="0">
                <a:latin typeface="Verdana"/>
              </a:rPr>
              <a:t>Age</a:t>
            </a:r>
          </a:p>
          <a:p>
            <a:pPr lvl="1"/>
            <a:r>
              <a:rPr lang="en-US" sz="1800" dirty="0">
                <a:latin typeface="Verdana"/>
              </a:rPr>
              <a:t>Sort category/user/group</a:t>
            </a:r>
          </a:p>
          <a:p>
            <a:pPr lvl="1"/>
            <a:r>
              <a:rPr lang="en-US" sz="1800" dirty="0">
                <a:latin typeface="Verdana"/>
              </a:rPr>
              <a:t>Performance</a:t>
            </a:r>
          </a:p>
          <a:p>
            <a:endParaRPr lang="en-US" sz="1800" dirty="0">
              <a:latin typeface="Verdana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959" y="1720991"/>
            <a:ext cx="4275587" cy="536560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E601-C441-4347-9F01-E5295C4FB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95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Search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800" dirty="0">
                <a:latin typeface="Verdana"/>
              </a:rPr>
              <a:t>Search</a:t>
            </a:r>
          </a:p>
          <a:p>
            <a:pPr lvl="1"/>
            <a:r>
              <a:rPr lang="en-US" sz="1800" dirty="0">
                <a:latin typeface="Verdana"/>
              </a:rPr>
              <a:t>Active</a:t>
            </a:r>
          </a:p>
          <a:p>
            <a:pPr lvl="1"/>
            <a:r>
              <a:rPr lang="en-US" sz="1800" dirty="0">
                <a:latin typeface="Verdana"/>
              </a:rPr>
              <a:t>Archives</a:t>
            </a:r>
          </a:p>
          <a:p>
            <a:pPr lvl="1"/>
            <a:r>
              <a:rPr lang="en-US" sz="1800" dirty="0">
                <a:latin typeface="Verdana"/>
              </a:rPr>
              <a:t>incorporating Google enterprise</a:t>
            </a:r>
          </a:p>
          <a:p>
            <a:pPr lvl="1"/>
            <a:r>
              <a:rPr lang="en-US" sz="1800" dirty="0">
                <a:latin typeface="Verdana"/>
              </a:rPr>
              <a:t>Permission Access Trimmed/Controlled</a:t>
            </a:r>
          </a:p>
          <a:p>
            <a:pPr lvl="1"/>
            <a:r>
              <a:rPr lang="en-US" sz="1800" dirty="0">
                <a:latin typeface="Verdana"/>
              </a:rPr>
              <a:t>By Site</a:t>
            </a:r>
          </a:p>
          <a:p>
            <a:pPr lvl="1"/>
            <a:r>
              <a:rPr lang="en-US" sz="1800" dirty="0">
                <a:latin typeface="Verdana"/>
              </a:rPr>
              <a:t>By SharePoint domain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E601-C441-4347-9F01-E5295C4FB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37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456</Words>
  <Application>Microsoft Office PowerPoint</Application>
  <PresentationFormat>Custom</PresentationFormat>
  <Paragraphs>210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Verdana</vt:lpstr>
      <vt:lpstr>Calibri</vt:lpstr>
      <vt:lpstr>Office Theme</vt:lpstr>
      <vt:lpstr>UCAIug Document Control Requirements</vt:lpstr>
      <vt:lpstr>UCAIug  Document  Control  Requirements</vt:lpstr>
      <vt:lpstr>UCAIug  Document  Control  Requirements …Cont</vt:lpstr>
      <vt:lpstr>General Requirements</vt:lpstr>
      <vt:lpstr>Private Documents</vt:lpstr>
      <vt:lpstr>Public Documents</vt:lpstr>
      <vt:lpstr>Required Document Control Types/Features</vt:lpstr>
      <vt:lpstr>Help Desk</vt:lpstr>
      <vt:lpstr>Search</vt:lpstr>
      <vt:lpstr>Calendar/News/Announcements</vt:lpstr>
      <vt:lpstr>Administrative</vt:lpstr>
      <vt:lpstr>Member Accounts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UCAIug Document Control Requirements</dc:title>
  <dc:creator>Kay</dc:creator>
  <cp:lastModifiedBy>Kay</cp:lastModifiedBy>
  <cp:revision>4</cp:revision>
  <dcterms:created xsi:type="dcterms:W3CDTF">2012-08-13T20:46:42Z</dcterms:created>
  <dcterms:modified xsi:type="dcterms:W3CDTF">2012-08-13T21:34:31Z</dcterms:modified>
</cp:coreProperties>
</file>